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 id="2147483663" r:id="rId2"/>
  </p:sldMasterIdLst>
  <p:notesMasterIdLst>
    <p:notesMasterId r:id="rId18"/>
  </p:notesMasterIdLst>
  <p:sldIdLst>
    <p:sldId id="270" r:id="rId3"/>
    <p:sldId id="257" r:id="rId4"/>
    <p:sldId id="263" r:id="rId5"/>
    <p:sldId id="276" r:id="rId6"/>
    <p:sldId id="261" r:id="rId7"/>
    <p:sldId id="262" r:id="rId8"/>
    <p:sldId id="271" r:id="rId9"/>
    <p:sldId id="272" r:id="rId10"/>
    <p:sldId id="273" r:id="rId11"/>
    <p:sldId id="274" r:id="rId12"/>
    <p:sldId id="260" r:id="rId13"/>
    <p:sldId id="278" r:id="rId14"/>
    <p:sldId id="277" r:id="rId15"/>
    <p:sldId id="275"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A80"/>
    <a:srgbClr val="C4C4C4"/>
    <a:srgbClr val="00A88D"/>
    <a:srgbClr val="2D2D82"/>
    <a:srgbClr val="00D2AE"/>
    <a:srgbClr val="00BD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663" autoAdjust="0"/>
  </p:normalViewPr>
  <p:slideViewPr>
    <p:cSldViewPr snapToGrid="0" snapToObjects="1">
      <p:cViewPr varScale="1">
        <p:scale>
          <a:sx n="76" d="100"/>
          <a:sy n="76" d="100"/>
        </p:scale>
        <p:origin x="946" y="5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56185-E5BE-194F-96D9-C4ADF906851B}" type="datetimeFigureOut">
              <a:rPr lang="en-US" smtClean="0"/>
              <a:t>11/30/2020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935A4-A7C7-BD45-953B-1B8E4B80AC19}" type="slidenum">
              <a:rPr lang="en-US" smtClean="0"/>
              <a:t>‹#›</a:t>
            </a:fld>
            <a:endParaRPr lang="en-US"/>
          </a:p>
        </p:txBody>
      </p:sp>
    </p:spTree>
    <p:extLst>
      <p:ext uri="{BB962C8B-B14F-4D97-AF65-F5344CB8AC3E}">
        <p14:creationId xmlns:p14="http://schemas.microsoft.com/office/powerpoint/2010/main" val="1391850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AE935A4-A7C7-BD45-953B-1B8E4B80AC19}" type="slidenum">
              <a:rPr lang="en-US" smtClean="0"/>
              <a:t>6</a:t>
            </a:fld>
            <a:endParaRPr lang="en-US"/>
          </a:p>
        </p:txBody>
      </p:sp>
    </p:spTree>
    <p:extLst>
      <p:ext uri="{BB962C8B-B14F-4D97-AF65-F5344CB8AC3E}">
        <p14:creationId xmlns:p14="http://schemas.microsoft.com/office/powerpoint/2010/main" val="65521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AE935A4-A7C7-BD45-953B-1B8E4B80AC19}" type="slidenum">
              <a:rPr lang="en-US" smtClean="0"/>
              <a:t>7</a:t>
            </a:fld>
            <a:endParaRPr lang="en-US"/>
          </a:p>
        </p:txBody>
      </p:sp>
    </p:spTree>
    <p:extLst>
      <p:ext uri="{BB962C8B-B14F-4D97-AF65-F5344CB8AC3E}">
        <p14:creationId xmlns:p14="http://schemas.microsoft.com/office/powerpoint/2010/main" val="399852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AE935A4-A7C7-BD45-953B-1B8E4B80AC19}" type="slidenum">
              <a:rPr lang="en-US" smtClean="0"/>
              <a:t>8</a:t>
            </a:fld>
            <a:endParaRPr lang="en-US"/>
          </a:p>
        </p:txBody>
      </p:sp>
    </p:spTree>
    <p:extLst>
      <p:ext uri="{BB962C8B-B14F-4D97-AF65-F5344CB8AC3E}">
        <p14:creationId xmlns:p14="http://schemas.microsoft.com/office/powerpoint/2010/main" val="420174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AE935A4-A7C7-BD45-953B-1B8E4B80AC19}" type="slidenum">
              <a:rPr lang="en-US" smtClean="0"/>
              <a:t>9</a:t>
            </a:fld>
            <a:endParaRPr lang="en-US"/>
          </a:p>
        </p:txBody>
      </p:sp>
    </p:spTree>
    <p:extLst>
      <p:ext uri="{BB962C8B-B14F-4D97-AF65-F5344CB8AC3E}">
        <p14:creationId xmlns:p14="http://schemas.microsoft.com/office/powerpoint/2010/main" val="108297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AE935A4-A7C7-BD45-953B-1B8E4B80AC19}" type="slidenum">
              <a:rPr lang="en-US" smtClean="0"/>
              <a:t>10</a:t>
            </a:fld>
            <a:endParaRPr lang="en-US"/>
          </a:p>
        </p:txBody>
      </p:sp>
    </p:spTree>
    <p:extLst>
      <p:ext uri="{BB962C8B-B14F-4D97-AF65-F5344CB8AC3E}">
        <p14:creationId xmlns:p14="http://schemas.microsoft.com/office/powerpoint/2010/main" val="1849377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AE935A4-A7C7-BD45-953B-1B8E4B80AC19}" type="slidenum">
              <a:rPr lang="en-US" smtClean="0"/>
              <a:t>11</a:t>
            </a:fld>
            <a:endParaRPr lang="en-US"/>
          </a:p>
        </p:txBody>
      </p:sp>
    </p:spTree>
    <p:extLst>
      <p:ext uri="{BB962C8B-B14F-4D97-AF65-F5344CB8AC3E}">
        <p14:creationId xmlns:p14="http://schemas.microsoft.com/office/powerpoint/2010/main" val="2932114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Here you can tell the story of the needs/opportunities of your local community.</a:t>
            </a:r>
          </a:p>
          <a:p>
            <a:endParaRPr lang="en-CA" dirty="0"/>
          </a:p>
        </p:txBody>
      </p:sp>
      <p:sp>
        <p:nvSpPr>
          <p:cNvPr id="4" name="Slide Number Placeholder 3"/>
          <p:cNvSpPr>
            <a:spLocks noGrp="1"/>
          </p:cNvSpPr>
          <p:nvPr>
            <p:ph type="sldNum" sz="quarter" idx="5"/>
          </p:nvPr>
        </p:nvSpPr>
        <p:spPr/>
        <p:txBody>
          <a:bodyPr/>
          <a:lstStyle/>
          <a:p>
            <a:fld id="{6AE935A4-A7C7-BD45-953B-1B8E4B80AC19}" type="slidenum">
              <a:rPr lang="en-US" smtClean="0"/>
              <a:t>12</a:t>
            </a:fld>
            <a:endParaRPr lang="en-US"/>
          </a:p>
        </p:txBody>
      </p:sp>
    </p:spTree>
    <p:extLst>
      <p:ext uri="{BB962C8B-B14F-4D97-AF65-F5344CB8AC3E}">
        <p14:creationId xmlns:p14="http://schemas.microsoft.com/office/powerpoint/2010/main" val="154400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Click the preview image to play </a:t>
            </a:r>
            <a:r>
              <a:rPr lang="en-CA"/>
              <a:t>the embedded video.</a:t>
            </a:r>
            <a:endParaRPr lang="en-CA" dirty="0"/>
          </a:p>
        </p:txBody>
      </p:sp>
      <p:sp>
        <p:nvSpPr>
          <p:cNvPr id="4" name="Slide Number Placeholder 3"/>
          <p:cNvSpPr>
            <a:spLocks noGrp="1"/>
          </p:cNvSpPr>
          <p:nvPr>
            <p:ph type="sldNum" sz="quarter" idx="5"/>
          </p:nvPr>
        </p:nvSpPr>
        <p:spPr/>
        <p:txBody>
          <a:bodyPr/>
          <a:lstStyle/>
          <a:p>
            <a:fld id="{6AE935A4-A7C7-BD45-953B-1B8E4B80AC19}" type="slidenum">
              <a:rPr lang="en-US" smtClean="0"/>
              <a:t>15</a:t>
            </a:fld>
            <a:endParaRPr lang="en-US"/>
          </a:p>
        </p:txBody>
      </p:sp>
    </p:spTree>
    <p:extLst>
      <p:ext uri="{BB962C8B-B14F-4D97-AF65-F5344CB8AC3E}">
        <p14:creationId xmlns:p14="http://schemas.microsoft.com/office/powerpoint/2010/main" val="4196457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5838468"/>
            <a:ext cx="12192000" cy="101953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22066" y="6101884"/>
            <a:ext cx="1438612" cy="532287"/>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08901" y="5988824"/>
            <a:ext cx="1018662" cy="749736"/>
          </a:xfrm>
          <a:prstGeom prst="rect">
            <a:avLst/>
          </a:prstGeom>
        </p:spPr>
      </p:pic>
      <p:sp>
        <p:nvSpPr>
          <p:cNvPr id="3" name="Subtitle 2">
            <a:extLst>
              <a:ext uri="{FF2B5EF4-FFF2-40B4-BE49-F238E27FC236}">
                <a16:creationId xmlns:a16="http://schemas.microsoft.com/office/drawing/2014/main" id="{818AEA77-46CF-A54A-BFDA-A70B626A450D}"/>
              </a:ext>
            </a:extLst>
          </p:cNvPr>
          <p:cNvSpPr>
            <a:spLocks noGrp="1"/>
          </p:cNvSpPr>
          <p:nvPr>
            <p:ph type="subTitle" idx="1" hasCustomPrompt="1"/>
          </p:nvPr>
        </p:nvSpPr>
        <p:spPr>
          <a:xfrm>
            <a:off x="633600" y="4079181"/>
            <a:ext cx="6780942" cy="1325737"/>
          </a:xfrm>
        </p:spPr>
        <p:txBody>
          <a:bodyPr lIns="36000" tIns="0" rIns="0" bIns="0"/>
          <a:lstStyle>
            <a:lvl1pPr marL="0" indent="0" algn="l">
              <a:buNone/>
              <a:defRPr sz="1800">
                <a:solidFill>
                  <a:srgbClr val="372A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itle 1">
            <a:extLst>
              <a:ext uri="{FF2B5EF4-FFF2-40B4-BE49-F238E27FC236}">
                <a16:creationId xmlns:a16="http://schemas.microsoft.com/office/drawing/2014/main" id="{2DA19346-4519-D944-833F-2A0A7B284DD4}"/>
              </a:ext>
            </a:extLst>
          </p:cNvPr>
          <p:cNvSpPr txBox="1">
            <a:spLocks/>
          </p:cNvSpPr>
          <p:nvPr userDrawn="1"/>
        </p:nvSpPr>
        <p:spPr>
          <a:xfrm>
            <a:off x="633600" y="2005608"/>
            <a:ext cx="6554910" cy="2086029"/>
          </a:xfrm>
          <a:prstGeom prst="rect">
            <a:avLst/>
          </a:prstGeom>
        </p:spPr>
        <p:txBody>
          <a:bodyPr vert="horz" lIns="0" tIns="45720" rIns="91440" bIns="45720" rtlCol="0" anchor="b">
            <a:normAutofit/>
          </a:bodyPr>
          <a:lstStyle>
            <a:lvl1pPr algn="l" defTabSz="914400" rtl="0" eaLnBrk="1" latinLnBrk="0" hangingPunct="1">
              <a:lnSpc>
                <a:spcPct val="100000"/>
              </a:lnSpc>
              <a:spcBef>
                <a:spcPct val="0"/>
              </a:spcBef>
              <a:buNone/>
              <a:defRPr sz="5400" b="1" i="0" kern="1200">
                <a:solidFill>
                  <a:schemeClr val="accent2"/>
                </a:solidFill>
                <a:latin typeface="Century Gothic" panose="020B0502020202020204" pitchFamily="34" charset="0"/>
                <a:ea typeface="+mj-ea"/>
                <a:cs typeface="Futura Medium" panose="020B0602020204020303" pitchFamily="34" charset="-79"/>
              </a:defRPr>
            </a:lvl1pPr>
          </a:lstStyle>
          <a:p>
            <a:r>
              <a:rPr lang="en-US" dirty="0">
                <a:solidFill>
                  <a:schemeClr val="accent1"/>
                </a:solidFill>
              </a:rPr>
              <a:t>Click to add title</a:t>
            </a:r>
          </a:p>
        </p:txBody>
      </p:sp>
      <p:pic>
        <p:nvPicPr>
          <p:cNvPr id="15" name="Picture 14" descr="KeytoHome_Logo_RGB_FullColourReversed.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8635" y="350829"/>
            <a:ext cx="1609000" cy="1482961"/>
          </a:xfrm>
          <a:prstGeom prst="rect">
            <a:avLst/>
          </a:prstGeom>
        </p:spPr>
      </p:pic>
      <p:sp>
        <p:nvSpPr>
          <p:cNvPr id="10" name="Footer Placeholder 84">
            <a:extLst>
              <a:ext uri="{FF2B5EF4-FFF2-40B4-BE49-F238E27FC236}">
                <a16:creationId xmlns:a16="http://schemas.microsoft.com/office/drawing/2014/main" id="{40EBCE2E-7AE3-9547-9A1D-0C0A59B54DAD}"/>
              </a:ext>
            </a:extLst>
          </p:cNvPr>
          <p:cNvSpPr txBox="1">
            <a:spLocks/>
          </p:cNvSpPr>
          <p:nvPr userDrawn="1"/>
        </p:nvSpPr>
        <p:spPr>
          <a:xfrm>
            <a:off x="638154" y="6241514"/>
            <a:ext cx="4114800" cy="365125"/>
          </a:xfrm>
          <a:prstGeom prst="rect">
            <a:avLst/>
          </a:prstGeom>
        </p:spPr>
        <p:txBody>
          <a:bodyPr lIns="0" anchor="b"/>
          <a:lstStyle>
            <a:defPPr>
              <a:defRPr lang="en-US"/>
            </a:defPPr>
            <a:lvl1pPr marL="0" algn="l" defTabSz="914400" rtl="0" eaLnBrk="1" latinLnBrk="0" hangingPunct="1">
              <a:defRPr sz="1000" kern="1200">
                <a:solidFill>
                  <a:schemeClr val="accent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t>keytohomebc.ca</a:t>
            </a:r>
            <a:endParaRPr lang="en-US" b="1" dirty="0"/>
          </a:p>
        </p:txBody>
      </p:sp>
    </p:spTree>
    <p:extLst>
      <p:ext uri="{BB962C8B-B14F-4D97-AF65-F5344CB8AC3E}">
        <p14:creationId xmlns:p14="http://schemas.microsoft.com/office/powerpoint/2010/main" val="211841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No Titl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DF2D78-FB44-7C4C-8205-D0A10A5CB40C}"/>
              </a:ext>
            </a:extLst>
          </p:cNvPr>
          <p:cNvSpPr>
            <a:spLocks noGrp="1"/>
          </p:cNvSpPr>
          <p:nvPr>
            <p:ph type="ftr" sz="quarter" idx="10"/>
          </p:nvPr>
        </p:nvSpPr>
        <p:spPr/>
        <p:txBody>
          <a:bodyPr/>
          <a:lstStyle/>
          <a:p>
            <a:r>
              <a:rPr lang="en-US"/>
              <a:t>Key to Home Presentation</a:t>
            </a:r>
            <a:endParaRPr lang="en-US" dirty="0"/>
          </a:p>
        </p:txBody>
      </p:sp>
      <p:pic>
        <p:nvPicPr>
          <p:cNvPr id="4" name="Picture 3" descr="KeytoHome_Logo_RGB_FullColour">
            <a:extLst>
              <a:ext uri="{FF2B5EF4-FFF2-40B4-BE49-F238E27FC236}">
                <a16:creationId xmlns:a16="http://schemas.microsoft.com/office/drawing/2014/main" id="{983422B0-2AD0-4DA2-88A3-A6D097F9E057}"/>
              </a:ext>
            </a:extLst>
          </p:cNvPr>
          <p:cNvPicPr/>
          <p:nvPr userDrawn="1"/>
        </p:nvPicPr>
        <p:blipFill>
          <a:blip r:embed="rId2" cstate="print">
            <a:extLst>
              <a:ext uri="{28A0092B-C50C-407E-A947-70E740481C1C}">
                <a14:useLocalDpi xmlns:a14="http://schemas.microsoft.com/office/drawing/2010/main" val="0"/>
              </a:ext>
            </a:extLst>
          </a:blip>
          <a:srcRect l="13461" t="13464" r="13461" b="13461"/>
          <a:stretch>
            <a:fillRect/>
          </a:stretch>
        </p:blipFill>
        <p:spPr bwMode="auto">
          <a:xfrm>
            <a:off x="10856287" y="5541590"/>
            <a:ext cx="1127125" cy="1038225"/>
          </a:xfrm>
          <a:prstGeom prst="rect">
            <a:avLst/>
          </a:prstGeom>
          <a:noFill/>
          <a:ln>
            <a:noFill/>
          </a:ln>
        </p:spPr>
      </p:pic>
    </p:spTree>
    <p:extLst>
      <p:ext uri="{BB962C8B-B14F-4D97-AF65-F5344CB8AC3E}">
        <p14:creationId xmlns:p14="http://schemas.microsoft.com/office/powerpoint/2010/main" val="114464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8" name="Text Placeholder 39">
            <a:extLst>
              <a:ext uri="{FF2B5EF4-FFF2-40B4-BE49-F238E27FC236}">
                <a16:creationId xmlns:a16="http://schemas.microsoft.com/office/drawing/2014/main" id="{4962C75F-641D-8344-B1FE-4363A1721DB1}"/>
              </a:ext>
            </a:extLst>
          </p:cNvPr>
          <p:cNvSpPr>
            <a:spLocks noGrp="1"/>
          </p:cNvSpPr>
          <p:nvPr>
            <p:ph type="body" sz="quarter" idx="15" hasCustomPrompt="1"/>
          </p:nvPr>
        </p:nvSpPr>
        <p:spPr>
          <a:xfrm>
            <a:off x="632164" y="366067"/>
            <a:ext cx="11227163" cy="636998"/>
          </a:xfrm>
        </p:spPr>
        <p:txBody>
          <a:bodyPr lIns="0" anchor="b">
            <a:noAutofit/>
          </a:bodyPr>
          <a:lstStyle>
            <a:lvl1pPr marL="0" indent="0">
              <a:lnSpc>
                <a:spcPct val="100000"/>
              </a:lnSpc>
              <a:buNone/>
              <a:defRPr lang="en-US" sz="3200" b="1" i="0" kern="1200" dirty="0" smtClean="0">
                <a:solidFill>
                  <a:schemeClr val="accent1"/>
                </a:solidFill>
                <a:latin typeface="Century Gothic" panose="020B0502020202020204" pitchFamily="34" charset="0"/>
                <a:ea typeface="+mj-ea"/>
                <a:cs typeface="Futura Medium" panose="020B0602020204020303" pitchFamily="34" charset="-79"/>
              </a:defRPr>
            </a:lvl1pPr>
            <a:lvl2pPr marL="457200" indent="0">
              <a:buNone/>
              <a:defRPr/>
            </a:lvl2pPr>
          </a:lstStyle>
          <a:p>
            <a:pPr lvl="0"/>
            <a:r>
              <a:rPr lang="en-US" dirty="0"/>
              <a:t>Click to add title</a:t>
            </a:r>
          </a:p>
        </p:txBody>
      </p:sp>
      <p:sp>
        <p:nvSpPr>
          <p:cNvPr id="2" name="Footer Placeholder 1">
            <a:extLst>
              <a:ext uri="{FF2B5EF4-FFF2-40B4-BE49-F238E27FC236}">
                <a16:creationId xmlns:a16="http://schemas.microsoft.com/office/drawing/2014/main" id="{DAEC41E2-3E0B-C947-B9EA-8E3307B091FC}"/>
              </a:ext>
            </a:extLst>
          </p:cNvPr>
          <p:cNvSpPr>
            <a:spLocks noGrp="1"/>
          </p:cNvSpPr>
          <p:nvPr>
            <p:ph type="ftr" sz="quarter" idx="16"/>
          </p:nvPr>
        </p:nvSpPr>
        <p:spPr/>
        <p:txBody>
          <a:bodyPr/>
          <a:lstStyle/>
          <a:p>
            <a:r>
              <a:rPr lang="en-US"/>
              <a:t>Key to Home Presentation</a:t>
            </a:r>
            <a:endParaRPr lang="en-US" dirty="0"/>
          </a:p>
        </p:txBody>
      </p:sp>
      <p:pic>
        <p:nvPicPr>
          <p:cNvPr id="5" name="Picture 4" descr="KeytoHome_Logo_RGB_FullColour">
            <a:extLst>
              <a:ext uri="{FF2B5EF4-FFF2-40B4-BE49-F238E27FC236}">
                <a16:creationId xmlns:a16="http://schemas.microsoft.com/office/drawing/2014/main" id="{886934DC-3599-48F6-ADDA-BD641DC4BFDE}"/>
              </a:ext>
            </a:extLst>
          </p:cNvPr>
          <p:cNvPicPr/>
          <p:nvPr userDrawn="1"/>
        </p:nvPicPr>
        <p:blipFill>
          <a:blip r:embed="rId2" cstate="print">
            <a:extLst>
              <a:ext uri="{28A0092B-C50C-407E-A947-70E740481C1C}">
                <a14:useLocalDpi xmlns:a14="http://schemas.microsoft.com/office/drawing/2010/main" val="0"/>
              </a:ext>
            </a:extLst>
          </a:blip>
          <a:srcRect l="13461" t="13464" r="13461" b="13461"/>
          <a:stretch>
            <a:fillRect/>
          </a:stretch>
        </p:blipFill>
        <p:spPr bwMode="auto">
          <a:xfrm>
            <a:off x="10856809" y="5569300"/>
            <a:ext cx="1127125" cy="1038225"/>
          </a:xfrm>
          <a:prstGeom prst="rect">
            <a:avLst/>
          </a:prstGeom>
          <a:noFill/>
          <a:ln>
            <a:noFill/>
          </a:ln>
        </p:spPr>
      </p:pic>
    </p:spTree>
    <p:extLst>
      <p:ext uri="{BB962C8B-B14F-4D97-AF65-F5344CB8AC3E}">
        <p14:creationId xmlns:p14="http://schemas.microsoft.com/office/powerpoint/2010/main" val="3199752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8CCA-94A0-4D9D-A46A-F956FF9316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43E64F8-20A2-4581-AF02-DFCE4AA42A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5" name="Footer Placeholder 4">
            <a:extLst>
              <a:ext uri="{FF2B5EF4-FFF2-40B4-BE49-F238E27FC236}">
                <a16:creationId xmlns:a16="http://schemas.microsoft.com/office/drawing/2014/main" id="{BBB4E363-1704-4D0F-B23E-D350AA5B3F6F}"/>
              </a:ext>
            </a:extLst>
          </p:cNvPr>
          <p:cNvSpPr>
            <a:spLocks noGrp="1"/>
          </p:cNvSpPr>
          <p:nvPr>
            <p:ph type="ftr" sz="quarter" idx="11"/>
          </p:nvPr>
        </p:nvSpPr>
        <p:spPr>
          <a:xfrm>
            <a:off x="4038600" y="6356350"/>
            <a:ext cx="4114800" cy="365125"/>
          </a:xfrm>
          <a:prstGeom prst="rect">
            <a:avLst/>
          </a:prstGeom>
        </p:spPr>
        <p:txBody>
          <a:bodyPr/>
          <a:lstStyle/>
          <a:p>
            <a:endParaRPr lang="en-CA"/>
          </a:p>
        </p:txBody>
      </p:sp>
    </p:spTree>
    <p:extLst>
      <p:ext uri="{BB962C8B-B14F-4D97-AF65-F5344CB8AC3E}">
        <p14:creationId xmlns:p14="http://schemas.microsoft.com/office/powerpoint/2010/main" val="2429049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E189-F236-456B-BD6D-9380151C9E3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CE08B53-5AA9-4EFF-ADF7-92CFC05329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7A002E67-4C21-4D1F-BE96-15074C572B6B}"/>
              </a:ext>
            </a:extLst>
          </p:cNvPr>
          <p:cNvSpPr>
            <a:spLocks noGrp="1"/>
          </p:cNvSpPr>
          <p:nvPr>
            <p:ph type="ftr" sz="quarter" idx="11"/>
          </p:nvPr>
        </p:nvSpPr>
        <p:spPr>
          <a:xfrm>
            <a:off x="4038600" y="6356350"/>
            <a:ext cx="4114800" cy="365125"/>
          </a:xfrm>
          <a:prstGeom prst="rect">
            <a:avLst/>
          </a:prstGeom>
        </p:spPr>
        <p:txBody>
          <a:bodyPr/>
          <a:lstStyle/>
          <a:p>
            <a:endParaRPr lang="en-CA"/>
          </a:p>
        </p:txBody>
      </p:sp>
    </p:spTree>
    <p:extLst>
      <p:ext uri="{BB962C8B-B14F-4D97-AF65-F5344CB8AC3E}">
        <p14:creationId xmlns:p14="http://schemas.microsoft.com/office/powerpoint/2010/main" val="4471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FC29-1DCB-4A29-AE09-056C9551B5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96BD09C-0F64-45FB-B8E4-ACE6FF6C69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EEDEF699-1165-4951-9317-3F753BD64E12}"/>
              </a:ext>
            </a:extLst>
          </p:cNvPr>
          <p:cNvSpPr>
            <a:spLocks noGrp="1"/>
          </p:cNvSpPr>
          <p:nvPr>
            <p:ph type="ftr" sz="quarter" idx="11"/>
          </p:nvPr>
        </p:nvSpPr>
        <p:spPr>
          <a:xfrm>
            <a:off x="4038600" y="6356350"/>
            <a:ext cx="4114800" cy="365125"/>
          </a:xfrm>
          <a:prstGeom prst="rect">
            <a:avLst/>
          </a:prstGeom>
        </p:spPr>
        <p:txBody>
          <a:bodyPr/>
          <a:lstStyle/>
          <a:p>
            <a:endParaRPr lang="en-CA"/>
          </a:p>
        </p:txBody>
      </p:sp>
    </p:spTree>
    <p:extLst>
      <p:ext uri="{BB962C8B-B14F-4D97-AF65-F5344CB8AC3E}">
        <p14:creationId xmlns:p14="http://schemas.microsoft.com/office/powerpoint/2010/main" val="781834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C6145-6717-49BE-9CBF-2F513915EF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F2160CC-9CE7-4F67-A906-70A2E03C23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F53F641-2FA8-4F45-BC2D-007C70EADB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a:extLst>
              <a:ext uri="{FF2B5EF4-FFF2-40B4-BE49-F238E27FC236}">
                <a16:creationId xmlns:a16="http://schemas.microsoft.com/office/drawing/2014/main" id="{FF9FF15C-C581-47C0-AC55-13EA6B77686F}"/>
              </a:ext>
            </a:extLst>
          </p:cNvPr>
          <p:cNvSpPr>
            <a:spLocks noGrp="1"/>
          </p:cNvSpPr>
          <p:nvPr>
            <p:ph type="ftr" sz="quarter" idx="11"/>
          </p:nvPr>
        </p:nvSpPr>
        <p:spPr>
          <a:xfrm>
            <a:off x="4038600" y="6356350"/>
            <a:ext cx="4114800" cy="365125"/>
          </a:xfrm>
          <a:prstGeom prst="rect">
            <a:avLst/>
          </a:prstGeom>
        </p:spPr>
        <p:txBody>
          <a:bodyPr/>
          <a:lstStyle/>
          <a:p>
            <a:endParaRPr lang="en-CA"/>
          </a:p>
        </p:txBody>
      </p:sp>
    </p:spTree>
    <p:extLst>
      <p:ext uri="{BB962C8B-B14F-4D97-AF65-F5344CB8AC3E}">
        <p14:creationId xmlns:p14="http://schemas.microsoft.com/office/powerpoint/2010/main" val="3370915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62F9-DC6F-4D7F-8D16-9585FAB1F66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4F25C93-CB38-4E3F-B4B8-C2A7CED55C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A992E-5286-4CFB-A630-31B4B8757D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A57AED3-CC82-48D5-BC82-FCA45988EE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52BEE0-C4E7-4D61-BE46-F832DFE7E0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a:extLst>
              <a:ext uri="{FF2B5EF4-FFF2-40B4-BE49-F238E27FC236}">
                <a16:creationId xmlns:a16="http://schemas.microsoft.com/office/drawing/2014/main" id="{87FEA048-8C72-4F9C-A58A-9ABB9349676B}"/>
              </a:ext>
            </a:extLst>
          </p:cNvPr>
          <p:cNvSpPr>
            <a:spLocks noGrp="1"/>
          </p:cNvSpPr>
          <p:nvPr>
            <p:ph type="ftr" sz="quarter" idx="11"/>
          </p:nvPr>
        </p:nvSpPr>
        <p:spPr>
          <a:xfrm>
            <a:off x="4038600" y="6356350"/>
            <a:ext cx="4114800" cy="365125"/>
          </a:xfrm>
          <a:prstGeom prst="rect">
            <a:avLst/>
          </a:prstGeom>
        </p:spPr>
        <p:txBody>
          <a:bodyPr/>
          <a:lstStyle/>
          <a:p>
            <a:endParaRPr lang="en-CA"/>
          </a:p>
        </p:txBody>
      </p:sp>
    </p:spTree>
    <p:extLst>
      <p:ext uri="{BB962C8B-B14F-4D97-AF65-F5344CB8AC3E}">
        <p14:creationId xmlns:p14="http://schemas.microsoft.com/office/powerpoint/2010/main" val="3759817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DE2A4-1614-4DCF-8502-1873EDFE69DE}"/>
              </a:ext>
            </a:extLst>
          </p:cNvPr>
          <p:cNvSpPr>
            <a:spLocks noGrp="1"/>
          </p:cNvSpPr>
          <p:nvPr>
            <p:ph type="title"/>
          </p:nvPr>
        </p:nvSpPr>
        <p:spPr/>
        <p:txBody>
          <a:bodyPr/>
          <a:lstStyle/>
          <a:p>
            <a:r>
              <a:rPr lang="en-US"/>
              <a:t>Click to edit Master title style</a:t>
            </a:r>
            <a:endParaRPr lang="en-CA"/>
          </a:p>
        </p:txBody>
      </p:sp>
      <p:sp>
        <p:nvSpPr>
          <p:cNvPr id="4" name="Footer Placeholder 3">
            <a:extLst>
              <a:ext uri="{FF2B5EF4-FFF2-40B4-BE49-F238E27FC236}">
                <a16:creationId xmlns:a16="http://schemas.microsoft.com/office/drawing/2014/main" id="{F769D2D7-2545-465A-815C-62DE96E92005}"/>
              </a:ext>
            </a:extLst>
          </p:cNvPr>
          <p:cNvSpPr>
            <a:spLocks noGrp="1"/>
          </p:cNvSpPr>
          <p:nvPr>
            <p:ph type="ftr" sz="quarter" idx="11"/>
          </p:nvPr>
        </p:nvSpPr>
        <p:spPr>
          <a:xfrm>
            <a:off x="4038600" y="6356350"/>
            <a:ext cx="4114800" cy="365125"/>
          </a:xfrm>
          <a:prstGeom prst="rect">
            <a:avLst/>
          </a:prstGeom>
        </p:spPr>
        <p:txBody>
          <a:bodyPr/>
          <a:lstStyle/>
          <a:p>
            <a:endParaRPr lang="en-CA"/>
          </a:p>
        </p:txBody>
      </p:sp>
    </p:spTree>
    <p:extLst>
      <p:ext uri="{BB962C8B-B14F-4D97-AF65-F5344CB8AC3E}">
        <p14:creationId xmlns:p14="http://schemas.microsoft.com/office/powerpoint/2010/main" val="2060689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8F09870-F02D-4AF8-A767-26EC906DB24E}"/>
              </a:ext>
            </a:extLst>
          </p:cNvPr>
          <p:cNvSpPr>
            <a:spLocks noGrp="1"/>
          </p:cNvSpPr>
          <p:nvPr>
            <p:ph type="ftr" sz="quarter" idx="11"/>
          </p:nvPr>
        </p:nvSpPr>
        <p:spPr>
          <a:xfrm>
            <a:off x="4038600" y="6356350"/>
            <a:ext cx="4114800" cy="365125"/>
          </a:xfrm>
          <a:prstGeom prst="rect">
            <a:avLst/>
          </a:prstGeom>
        </p:spPr>
        <p:txBody>
          <a:bodyPr/>
          <a:lstStyle/>
          <a:p>
            <a:endParaRPr lang="en-CA"/>
          </a:p>
        </p:txBody>
      </p:sp>
    </p:spTree>
    <p:extLst>
      <p:ext uri="{BB962C8B-B14F-4D97-AF65-F5344CB8AC3E}">
        <p14:creationId xmlns:p14="http://schemas.microsoft.com/office/powerpoint/2010/main" val="3912197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810E-5199-443E-926D-0741CBF738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1E069EC-EE41-4301-97A9-7B7BD4D4BE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DC608B3-483D-4939-8290-37EAF9DD7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7819E18-E86E-4849-9D68-87873C81B43D}"/>
              </a:ext>
            </a:extLst>
          </p:cNvPr>
          <p:cNvSpPr>
            <a:spLocks noGrp="1"/>
          </p:cNvSpPr>
          <p:nvPr>
            <p:ph type="ftr" sz="quarter" idx="11"/>
          </p:nvPr>
        </p:nvSpPr>
        <p:spPr>
          <a:xfrm>
            <a:off x="4038600" y="6356350"/>
            <a:ext cx="4114800" cy="365125"/>
          </a:xfrm>
          <a:prstGeom prst="rect">
            <a:avLst/>
          </a:prstGeom>
        </p:spPr>
        <p:txBody>
          <a:bodyPr/>
          <a:lstStyle/>
          <a:p>
            <a:endParaRPr lang="en-CA"/>
          </a:p>
        </p:txBody>
      </p:sp>
    </p:spTree>
    <p:extLst>
      <p:ext uri="{BB962C8B-B14F-4D97-AF65-F5344CB8AC3E}">
        <p14:creationId xmlns:p14="http://schemas.microsoft.com/office/powerpoint/2010/main" val="1641843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8" name="Text Placeholder 39">
            <a:extLst>
              <a:ext uri="{FF2B5EF4-FFF2-40B4-BE49-F238E27FC236}">
                <a16:creationId xmlns:a16="http://schemas.microsoft.com/office/drawing/2014/main" id="{4962C75F-641D-8344-B1FE-4363A1721DB1}"/>
              </a:ext>
            </a:extLst>
          </p:cNvPr>
          <p:cNvSpPr>
            <a:spLocks noGrp="1"/>
          </p:cNvSpPr>
          <p:nvPr>
            <p:ph type="body" sz="quarter" idx="15" hasCustomPrompt="1"/>
          </p:nvPr>
        </p:nvSpPr>
        <p:spPr>
          <a:xfrm>
            <a:off x="632164" y="366067"/>
            <a:ext cx="11227163" cy="636998"/>
          </a:xfrm>
        </p:spPr>
        <p:txBody>
          <a:bodyPr lIns="0" anchor="b">
            <a:noAutofit/>
          </a:bodyPr>
          <a:lstStyle>
            <a:lvl1pPr marL="0" indent="0">
              <a:lnSpc>
                <a:spcPct val="100000"/>
              </a:lnSpc>
              <a:buNone/>
              <a:defRPr lang="en-US" sz="3200" b="1" i="0" kern="1200" dirty="0" smtClean="0">
                <a:solidFill>
                  <a:schemeClr val="accent1"/>
                </a:solidFill>
                <a:latin typeface="Century Gothic" panose="020B0502020202020204" pitchFamily="34" charset="0"/>
                <a:ea typeface="+mj-ea"/>
                <a:cs typeface="Futura Medium" panose="020B0602020204020303" pitchFamily="34" charset="-79"/>
              </a:defRPr>
            </a:lvl1pPr>
            <a:lvl2pPr marL="457200" indent="0">
              <a:buNone/>
              <a:defRPr/>
            </a:lvl2pPr>
          </a:lstStyle>
          <a:p>
            <a:pPr lvl="0"/>
            <a:r>
              <a:rPr lang="en-US" dirty="0"/>
              <a:t>Click to add title</a:t>
            </a:r>
          </a:p>
        </p:txBody>
      </p:sp>
      <p:sp>
        <p:nvSpPr>
          <p:cNvPr id="73" name="Content Placeholder 72">
            <a:extLst>
              <a:ext uri="{FF2B5EF4-FFF2-40B4-BE49-F238E27FC236}">
                <a16:creationId xmlns:a16="http://schemas.microsoft.com/office/drawing/2014/main" id="{C06414F0-ED50-FE44-A674-D04CC6299261}"/>
              </a:ext>
            </a:extLst>
          </p:cNvPr>
          <p:cNvSpPr>
            <a:spLocks noGrp="1"/>
          </p:cNvSpPr>
          <p:nvPr>
            <p:ph sz="quarter" idx="18"/>
          </p:nvPr>
        </p:nvSpPr>
        <p:spPr>
          <a:xfrm>
            <a:off x="632164" y="1201303"/>
            <a:ext cx="7790050" cy="3189150"/>
          </a:xfrm>
        </p:spPr>
        <p:txBody>
          <a:bodyPr lIns="0"/>
          <a:lstStyle>
            <a:lvl1pPr marL="0" indent="0">
              <a:buNone/>
              <a:defRPr/>
            </a:lvl1pPr>
            <a:lvl2pPr>
              <a:defRPr>
                <a:solidFill>
                  <a:schemeClr val="accent3"/>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BEFB97DA-13E3-ED44-8C28-B1432A029A37}"/>
              </a:ext>
            </a:extLst>
          </p:cNvPr>
          <p:cNvSpPr>
            <a:spLocks noGrp="1"/>
          </p:cNvSpPr>
          <p:nvPr>
            <p:ph type="ftr" sz="quarter" idx="19"/>
          </p:nvPr>
        </p:nvSpPr>
        <p:spPr/>
        <p:txBody>
          <a:bodyPr/>
          <a:lstStyle/>
          <a:p>
            <a:r>
              <a:rPr lang="en-US"/>
              <a:t>Key to Home Presentation</a:t>
            </a:r>
            <a:endParaRPr lang="en-US" dirty="0"/>
          </a:p>
        </p:txBody>
      </p:sp>
      <p:pic>
        <p:nvPicPr>
          <p:cNvPr id="6" name="Picture 5" descr="KeytoHome_Logo_RGB_FullColour">
            <a:extLst>
              <a:ext uri="{FF2B5EF4-FFF2-40B4-BE49-F238E27FC236}">
                <a16:creationId xmlns:a16="http://schemas.microsoft.com/office/drawing/2014/main" id="{CCF948F2-568E-4F63-9515-0D64BEA0BAF9}"/>
              </a:ext>
            </a:extLst>
          </p:cNvPr>
          <p:cNvPicPr/>
          <p:nvPr userDrawn="1"/>
        </p:nvPicPr>
        <p:blipFill>
          <a:blip r:embed="rId2" cstate="print">
            <a:extLst>
              <a:ext uri="{28A0092B-C50C-407E-A947-70E740481C1C}">
                <a14:useLocalDpi xmlns:a14="http://schemas.microsoft.com/office/drawing/2010/main" val="0"/>
              </a:ext>
            </a:extLst>
          </a:blip>
          <a:srcRect l="13461" t="13464" r="13461" b="13461"/>
          <a:stretch>
            <a:fillRect/>
          </a:stretch>
        </p:blipFill>
        <p:spPr bwMode="auto">
          <a:xfrm>
            <a:off x="10856809" y="5569300"/>
            <a:ext cx="1127125" cy="1038225"/>
          </a:xfrm>
          <a:prstGeom prst="rect">
            <a:avLst/>
          </a:prstGeom>
          <a:noFill/>
          <a:ln>
            <a:noFill/>
          </a:ln>
        </p:spPr>
      </p:pic>
    </p:spTree>
    <p:extLst>
      <p:ext uri="{BB962C8B-B14F-4D97-AF65-F5344CB8AC3E}">
        <p14:creationId xmlns:p14="http://schemas.microsoft.com/office/powerpoint/2010/main" val="1569311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2B747-2B73-415C-96CF-135E56EC94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4540C8A-428F-4A72-A822-32F565395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CA5705F-F21D-459A-AFC5-E8FA4BFDD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A18C9C1-98A2-48FA-8C47-08BBE503AFC7}"/>
              </a:ext>
            </a:extLst>
          </p:cNvPr>
          <p:cNvSpPr>
            <a:spLocks noGrp="1"/>
          </p:cNvSpPr>
          <p:nvPr>
            <p:ph type="ftr" sz="quarter" idx="11"/>
          </p:nvPr>
        </p:nvSpPr>
        <p:spPr>
          <a:xfrm>
            <a:off x="4038600" y="6356350"/>
            <a:ext cx="4114800" cy="365125"/>
          </a:xfrm>
          <a:prstGeom prst="rect">
            <a:avLst/>
          </a:prstGeom>
        </p:spPr>
        <p:txBody>
          <a:bodyPr/>
          <a:lstStyle/>
          <a:p>
            <a:endParaRPr lang="en-CA"/>
          </a:p>
        </p:txBody>
      </p:sp>
    </p:spTree>
    <p:extLst>
      <p:ext uri="{BB962C8B-B14F-4D97-AF65-F5344CB8AC3E}">
        <p14:creationId xmlns:p14="http://schemas.microsoft.com/office/powerpoint/2010/main" val="2367385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1066-74D8-4EFA-9BED-48089111DA5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52B5656-5784-414A-9557-2C446102FF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1CC75031-E1F2-409D-9AEF-008E03F11899}"/>
              </a:ext>
            </a:extLst>
          </p:cNvPr>
          <p:cNvSpPr>
            <a:spLocks noGrp="1"/>
          </p:cNvSpPr>
          <p:nvPr>
            <p:ph type="ftr" sz="quarter" idx="11"/>
          </p:nvPr>
        </p:nvSpPr>
        <p:spPr>
          <a:xfrm>
            <a:off x="4038600" y="6356350"/>
            <a:ext cx="4114800" cy="365125"/>
          </a:xfrm>
          <a:prstGeom prst="rect">
            <a:avLst/>
          </a:prstGeom>
        </p:spPr>
        <p:txBody>
          <a:bodyPr/>
          <a:lstStyle/>
          <a:p>
            <a:endParaRPr lang="en-CA"/>
          </a:p>
        </p:txBody>
      </p:sp>
    </p:spTree>
    <p:extLst>
      <p:ext uri="{BB962C8B-B14F-4D97-AF65-F5344CB8AC3E}">
        <p14:creationId xmlns:p14="http://schemas.microsoft.com/office/powerpoint/2010/main" val="3914944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192D2E-5190-4343-A02F-B269083767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AF9AC5A-36EA-4119-AED9-17EC948610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8F9D3913-6136-480C-B1A7-9F3D5F72CF17}"/>
              </a:ext>
            </a:extLst>
          </p:cNvPr>
          <p:cNvSpPr>
            <a:spLocks noGrp="1"/>
          </p:cNvSpPr>
          <p:nvPr>
            <p:ph type="ftr" sz="quarter" idx="11"/>
          </p:nvPr>
        </p:nvSpPr>
        <p:spPr>
          <a:xfrm>
            <a:off x="4038600" y="6356350"/>
            <a:ext cx="4114800" cy="365125"/>
          </a:xfrm>
          <a:prstGeom prst="rect">
            <a:avLst/>
          </a:prstGeom>
        </p:spPr>
        <p:txBody>
          <a:bodyPr/>
          <a:lstStyle/>
          <a:p>
            <a:endParaRPr lang="en-CA"/>
          </a:p>
        </p:txBody>
      </p:sp>
    </p:spTree>
    <p:extLst>
      <p:ext uri="{BB962C8B-B14F-4D97-AF65-F5344CB8AC3E}">
        <p14:creationId xmlns:p14="http://schemas.microsoft.com/office/powerpoint/2010/main" val="105594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A0A8B-DED8-47A9-84B2-27F45CADF8A8}"/>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C1F74FE-0969-4D65-996B-087185EBFFC8}"/>
              </a:ext>
            </a:extLst>
          </p:cNvPr>
          <p:cNvSpPr>
            <a:spLocks noGrp="1"/>
          </p:cNvSpPr>
          <p:nvPr>
            <p:ph type="ftr" sz="quarter" idx="10"/>
          </p:nvPr>
        </p:nvSpPr>
        <p:spPr/>
        <p:txBody>
          <a:bodyPr/>
          <a:lstStyle/>
          <a:p>
            <a:r>
              <a:rPr lang="en-US"/>
              <a:t>Key to Home Presentation</a:t>
            </a:r>
            <a:endParaRPr lang="en-US" dirty="0"/>
          </a:p>
        </p:txBody>
      </p:sp>
    </p:spTree>
    <p:extLst>
      <p:ext uri="{BB962C8B-B14F-4D97-AF65-F5344CB8AC3E}">
        <p14:creationId xmlns:p14="http://schemas.microsoft.com/office/powerpoint/2010/main" val="2525130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ingle content, photo">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D161E93-5BF8-1741-8E77-530015A9DD65}"/>
              </a:ext>
            </a:extLst>
          </p:cNvPr>
          <p:cNvSpPr>
            <a:spLocks noGrp="1"/>
          </p:cNvSpPr>
          <p:nvPr>
            <p:ph type="pic" sz="quarter" idx="10"/>
          </p:nvPr>
        </p:nvSpPr>
        <p:spPr>
          <a:xfrm>
            <a:off x="6679475" y="-10790"/>
            <a:ext cx="5512526" cy="6868790"/>
          </a:xfrm>
        </p:spPr>
        <p:txBody>
          <a:bodyPr/>
          <a:lstStyle/>
          <a:p>
            <a:r>
              <a:rPr lang="en-US"/>
              <a:t>Click icon to add picture</a:t>
            </a:r>
          </a:p>
        </p:txBody>
      </p:sp>
      <p:sp>
        <p:nvSpPr>
          <p:cNvPr id="2" name="Title 1">
            <a:extLst>
              <a:ext uri="{FF2B5EF4-FFF2-40B4-BE49-F238E27FC236}">
                <a16:creationId xmlns:a16="http://schemas.microsoft.com/office/drawing/2014/main" id="{E4B34E8B-68D4-5640-9E52-01063BFEED0A}"/>
              </a:ext>
            </a:extLst>
          </p:cNvPr>
          <p:cNvSpPr>
            <a:spLocks noGrp="1"/>
          </p:cNvSpPr>
          <p:nvPr>
            <p:ph type="title" hasCustomPrompt="1"/>
          </p:nvPr>
        </p:nvSpPr>
        <p:spPr>
          <a:xfrm>
            <a:off x="632166" y="2352782"/>
            <a:ext cx="4835705" cy="1087008"/>
          </a:xfrm>
        </p:spPr>
        <p:txBody>
          <a:bodyPr lIns="0" anchor="b">
            <a:normAutofit/>
          </a:bodyPr>
          <a:lstStyle>
            <a:lvl1pPr>
              <a:lnSpc>
                <a:spcPct val="100000"/>
              </a:lnSpc>
              <a:defRPr sz="3200">
                <a:solidFill>
                  <a:schemeClr val="accent1"/>
                </a:solidFill>
              </a:defRPr>
            </a:lvl1pPr>
          </a:lstStyle>
          <a:p>
            <a:r>
              <a:rPr lang="en-US" dirty="0"/>
              <a:t>Click to add title</a:t>
            </a:r>
          </a:p>
        </p:txBody>
      </p:sp>
      <p:sp>
        <p:nvSpPr>
          <p:cNvPr id="3" name="Text Placeholder 2">
            <a:extLst>
              <a:ext uri="{FF2B5EF4-FFF2-40B4-BE49-F238E27FC236}">
                <a16:creationId xmlns:a16="http://schemas.microsoft.com/office/drawing/2014/main" id="{4B9F4D6E-0CFF-3544-B655-3F8F7B389AC7}"/>
              </a:ext>
            </a:extLst>
          </p:cNvPr>
          <p:cNvSpPr>
            <a:spLocks noGrp="1"/>
          </p:cNvSpPr>
          <p:nvPr>
            <p:ph type="body" idx="1"/>
          </p:nvPr>
        </p:nvSpPr>
        <p:spPr>
          <a:xfrm>
            <a:off x="632165" y="3572322"/>
            <a:ext cx="4835706" cy="2417512"/>
          </a:xfrm>
        </p:spPr>
        <p:txBody>
          <a:bodyPr lIns="0">
            <a:normAutofit/>
          </a:bodyPr>
          <a:lstStyle>
            <a:lvl1pPr marL="0" inden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39">
            <a:extLst>
              <a:ext uri="{FF2B5EF4-FFF2-40B4-BE49-F238E27FC236}">
                <a16:creationId xmlns:a16="http://schemas.microsoft.com/office/drawing/2014/main" id="{2A6201DE-C5DC-BB43-B50A-41D894F30229}"/>
              </a:ext>
            </a:extLst>
          </p:cNvPr>
          <p:cNvSpPr>
            <a:spLocks noGrp="1"/>
          </p:cNvSpPr>
          <p:nvPr>
            <p:ph type="body" sz="quarter" idx="15" hasCustomPrompt="1"/>
          </p:nvPr>
        </p:nvSpPr>
        <p:spPr>
          <a:xfrm>
            <a:off x="632165" y="1715784"/>
            <a:ext cx="2775207" cy="636998"/>
          </a:xfrm>
        </p:spPr>
        <p:txBody>
          <a:bodyPr lIns="0" anchor="b">
            <a:noAutofit/>
          </a:bodyPr>
          <a:lstStyle>
            <a:lvl1pPr marL="0" indent="0">
              <a:buNone/>
              <a:defRPr lang="en-US" sz="1600" b="1" i="0" u="sng" kern="1200" dirty="0" smtClean="0">
                <a:solidFill>
                  <a:schemeClr val="accent3"/>
                </a:solidFill>
                <a:latin typeface="Century Gothic" panose="020B0502020202020204" pitchFamily="34" charset="0"/>
                <a:ea typeface="+mj-ea"/>
                <a:cs typeface="Futura Medium" panose="020B0602020204020303" pitchFamily="34" charset="-79"/>
              </a:defRPr>
            </a:lvl1pPr>
            <a:lvl2pPr marL="457200" indent="0">
              <a:buNone/>
              <a:defRPr/>
            </a:lvl2pPr>
          </a:lstStyle>
          <a:p>
            <a:pPr lvl="0"/>
            <a:r>
              <a:rPr lang="en-US" dirty="0"/>
              <a:t>Click to add subject</a:t>
            </a:r>
          </a:p>
        </p:txBody>
      </p:sp>
      <p:sp>
        <p:nvSpPr>
          <p:cNvPr id="4" name="Footer Placeholder 3">
            <a:extLst>
              <a:ext uri="{FF2B5EF4-FFF2-40B4-BE49-F238E27FC236}">
                <a16:creationId xmlns:a16="http://schemas.microsoft.com/office/drawing/2014/main" id="{6E89DFC6-3ACD-6049-95DF-BF97E6B475A9}"/>
              </a:ext>
            </a:extLst>
          </p:cNvPr>
          <p:cNvSpPr>
            <a:spLocks noGrp="1"/>
          </p:cNvSpPr>
          <p:nvPr>
            <p:ph type="ftr" sz="quarter" idx="16"/>
          </p:nvPr>
        </p:nvSpPr>
        <p:spPr/>
        <p:txBody>
          <a:bodyPr/>
          <a:lstStyle/>
          <a:p>
            <a:r>
              <a:rPr lang="en-US"/>
              <a:t>Key to Home Presentation</a:t>
            </a:r>
            <a:endParaRPr lang="en-US" dirty="0"/>
          </a:p>
        </p:txBody>
      </p:sp>
    </p:spTree>
    <p:extLst>
      <p:ext uri="{BB962C8B-B14F-4D97-AF65-F5344CB8AC3E}">
        <p14:creationId xmlns:p14="http://schemas.microsoft.com/office/powerpoint/2010/main" val="1721836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hoto">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211B4B9-2ADF-A94D-88F3-31E3952CD697}"/>
              </a:ext>
            </a:extLst>
          </p:cNvPr>
          <p:cNvSpPr>
            <a:spLocks noGrp="1"/>
          </p:cNvSpPr>
          <p:nvPr>
            <p:ph type="pic" sz="quarter" idx="10"/>
          </p:nvPr>
        </p:nvSpPr>
        <p:spPr>
          <a:xfrm>
            <a:off x="4242415" y="0"/>
            <a:ext cx="3995894" cy="6858000"/>
          </a:xfrm>
        </p:spPr>
        <p:txBody>
          <a:bodyPr/>
          <a:lstStyle/>
          <a:p>
            <a:r>
              <a:rPr lang="en-US"/>
              <a:t>Click icon to add picture</a:t>
            </a:r>
          </a:p>
        </p:txBody>
      </p:sp>
      <p:sp>
        <p:nvSpPr>
          <p:cNvPr id="15" name="Text Placeholder 39">
            <a:extLst>
              <a:ext uri="{FF2B5EF4-FFF2-40B4-BE49-F238E27FC236}">
                <a16:creationId xmlns:a16="http://schemas.microsoft.com/office/drawing/2014/main" id="{3ED5FC28-0827-8A41-939E-293B0477EDE8}"/>
              </a:ext>
            </a:extLst>
          </p:cNvPr>
          <p:cNvSpPr>
            <a:spLocks noGrp="1"/>
          </p:cNvSpPr>
          <p:nvPr>
            <p:ph type="body" sz="quarter" idx="13" hasCustomPrompt="1"/>
          </p:nvPr>
        </p:nvSpPr>
        <p:spPr>
          <a:xfrm>
            <a:off x="632167" y="2188494"/>
            <a:ext cx="3007120" cy="1250556"/>
          </a:xfrm>
        </p:spPr>
        <p:txBody>
          <a:bodyPr lIns="0" anchor="b">
            <a:noAutofit/>
          </a:bodyPr>
          <a:lstStyle>
            <a:lvl1pPr marL="0" indent="0">
              <a:buNone/>
              <a:defRPr lang="en-US" sz="3200" b="1" i="0" kern="1200" dirty="0" smtClean="0">
                <a:solidFill>
                  <a:schemeClr val="tx1"/>
                </a:solidFill>
                <a:latin typeface="Century Gothic" panose="020B0502020202020204" pitchFamily="34" charset="0"/>
                <a:ea typeface="+mj-ea"/>
                <a:cs typeface="Futura Medium" panose="020B0602020204020303" pitchFamily="34" charset="-79"/>
              </a:defRPr>
            </a:lvl1pPr>
            <a:lvl2pPr marL="457200" indent="0">
              <a:buNone/>
              <a:defRPr/>
            </a:lvl2pPr>
          </a:lstStyle>
          <a:p>
            <a:pPr lvl="0"/>
            <a:r>
              <a:rPr lang="en-US" dirty="0"/>
              <a:t>Click to add title</a:t>
            </a:r>
          </a:p>
        </p:txBody>
      </p:sp>
      <p:sp>
        <p:nvSpPr>
          <p:cNvPr id="18" name="Text Placeholder 39">
            <a:extLst>
              <a:ext uri="{FF2B5EF4-FFF2-40B4-BE49-F238E27FC236}">
                <a16:creationId xmlns:a16="http://schemas.microsoft.com/office/drawing/2014/main" id="{139DCA24-B2AE-A647-A3A6-64A09267439B}"/>
              </a:ext>
            </a:extLst>
          </p:cNvPr>
          <p:cNvSpPr>
            <a:spLocks noGrp="1"/>
          </p:cNvSpPr>
          <p:nvPr>
            <p:ph type="body" sz="quarter" idx="15" hasCustomPrompt="1"/>
          </p:nvPr>
        </p:nvSpPr>
        <p:spPr>
          <a:xfrm>
            <a:off x="8841437" y="1068905"/>
            <a:ext cx="2775207" cy="636998"/>
          </a:xfrm>
        </p:spPr>
        <p:txBody>
          <a:bodyPr lIns="0" rIns="90000" anchor="b">
            <a:noAutofit/>
          </a:bodyPr>
          <a:lstStyle>
            <a:lvl1pPr marL="0" indent="0">
              <a:buNone/>
              <a:defRPr lang="en-US" sz="1600" b="1" i="0" kern="1200" dirty="0" smtClean="0">
                <a:solidFill>
                  <a:schemeClr val="accent3"/>
                </a:solidFill>
                <a:latin typeface="Century Gothic" panose="020B0502020202020204" pitchFamily="34" charset="0"/>
                <a:ea typeface="+mj-ea"/>
                <a:cs typeface="Futura Medium" panose="020B0602020204020303" pitchFamily="34" charset="-79"/>
              </a:defRPr>
            </a:lvl1pPr>
            <a:lvl2pPr marL="457200" indent="0">
              <a:buNone/>
              <a:defRPr/>
            </a:lvl2pPr>
          </a:lstStyle>
          <a:p>
            <a:pPr lvl="0"/>
            <a:r>
              <a:rPr lang="en-US" dirty="0"/>
              <a:t>Click to add subtitle</a:t>
            </a:r>
          </a:p>
        </p:txBody>
      </p:sp>
      <p:sp>
        <p:nvSpPr>
          <p:cNvPr id="20" name="Text Placeholder 2">
            <a:extLst>
              <a:ext uri="{FF2B5EF4-FFF2-40B4-BE49-F238E27FC236}">
                <a16:creationId xmlns:a16="http://schemas.microsoft.com/office/drawing/2014/main" id="{85579A30-56BE-844B-AE94-8E0929C01AED}"/>
              </a:ext>
            </a:extLst>
          </p:cNvPr>
          <p:cNvSpPr>
            <a:spLocks noGrp="1"/>
          </p:cNvSpPr>
          <p:nvPr>
            <p:ph type="body" idx="1"/>
          </p:nvPr>
        </p:nvSpPr>
        <p:spPr>
          <a:xfrm>
            <a:off x="632166" y="3525484"/>
            <a:ext cx="3007120" cy="2115127"/>
          </a:xfrm>
        </p:spPr>
        <p:txBody>
          <a:bodyPr lIns="0">
            <a:normAutofit/>
          </a:bodyPr>
          <a:lstStyle>
            <a:lvl1pPr marL="0" inden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1" name="Text Placeholder 2">
            <a:extLst>
              <a:ext uri="{FF2B5EF4-FFF2-40B4-BE49-F238E27FC236}">
                <a16:creationId xmlns:a16="http://schemas.microsoft.com/office/drawing/2014/main" id="{172D534B-AB40-E945-B566-33077CAAF577}"/>
              </a:ext>
            </a:extLst>
          </p:cNvPr>
          <p:cNvSpPr>
            <a:spLocks noGrp="1"/>
          </p:cNvSpPr>
          <p:nvPr>
            <p:ph type="body" idx="16"/>
          </p:nvPr>
        </p:nvSpPr>
        <p:spPr>
          <a:xfrm>
            <a:off x="8841437" y="1713962"/>
            <a:ext cx="2775207" cy="1154272"/>
          </a:xfrm>
        </p:spPr>
        <p:txBody>
          <a:bodyPr lIns="0" rIns="90000">
            <a:normAutofit/>
          </a:bodyPr>
          <a:lstStyle>
            <a:lvl1pPr marL="0" inden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Placeholder 39">
            <a:extLst>
              <a:ext uri="{FF2B5EF4-FFF2-40B4-BE49-F238E27FC236}">
                <a16:creationId xmlns:a16="http://schemas.microsoft.com/office/drawing/2014/main" id="{B8DA6898-12FA-7A41-A674-AAEB537A7E24}"/>
              </a:ext>
            </a:extLst>
          </p:cNvPr>
          <p:cNvSpPr>
            <a:spLocks noGrp="1"/>
          </p:cNvSpPr>
          <p:nvPr>
            <p:ph type="body" sz="quarter" idx="17" hasCustomPrompt="1"/>
          </p:nvPr>
        </p:nvSpPr>
        <p:spPr>
          <a:xfrm>
            <a:off x="8841437" y="2877832"/>
            <a:ext cx="2775207" cy="528222"/>
          </a:xfrm>
        </p:spPr>
        <p:txBody>
          <a:bodyPr lIns="0" rIns="90000" anchor="b">
            <a:noAutofit/>
          </a:bodyPr>
          <a:lstStyle>
            <a:lvl1pPr marL="0" indent="0">
              <a:buNone/>
              <a:defRPr lang="en-US" sz="1600" b="1" i="0" kern="1200" dirty="0" smtClean="0">
                <a:solidFill>
                  <a:schemeClr val="accent3"/>
                </a:solidFill>
                <a:latin typeface="Century Gothic" panose="020B0502020202020204" pitchFamily="34" charset="0"/>
                <a:ea typeface="+mj-ea"/>
                <a:cs typeface="Futura Medium" panose="020B0602020204020303" pitchFamily="34" charset="-79"/>
              </a:defRPr>
            </a:lvl1pPr>
            <a:lvl2pPr marL="457200" indent="0">
              <a:buNone/>
              <a:defRPr/>
            </a:lvl2pPr>
          </a:lstStyle>
          <a:p>
            <a:pPr lvl="0"/>
            <a:r>
              <a:rPr lang="en-US" dirty="0"/>
              <a:t>Click to add subtitle</a:t>
            </a:r>
          </a:p>
        </p:txBody>
      </p:sp>
      <p:sp>
        <p:nvSpPr>
          <p:cNvPr id="23" name="Text Placeholder 2">
            <a:extLst>
              <a:ext uri="{FF2B5EF4-FFF2-40B4-BE49-F238E27FC236}">
                <a16:creationId xmlns:a16="http://schemas.microsoft.com/office/drawing/2014/main" id="{2E493A10-E3B7-B047-9111-2502D6C72820}"/>
              </a:ext>
            </a:extLst>
          </p:cNvPr>
          <p:cNvSpPr>
            <a:spLocks noGrp="1"/>
          </p:cNvSpPr>
          <p:nvPr>
            <p:ph type="body" idx="18"/>
          </p:nvPr>
        </p:nvSpPr>
        <p:spPr>
          <a:xfrm>
            <a:off x="8841437" y="3403839"/>
            <a:ext cx="2775207" cy="1154272"/>
          </a:xfrm>
        </p:spPr>
        <p:txBody>
          <a:bodyPr lIns="0" rIns="90000">
            <a:normAutofit/>
          </a:bodyPr>
          <a:lstStyle>
            <a:lvl1pPr marL="0" inden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4" name="Text Placeholder 39">
            <a:extLst>
              <a:ext uri="{FF2B5EF4-FFF2-40B4-BE49-F238E27FC236}">
                <a16:creationId xmlns:a16="http://schemas.microsoft.com/office/drawing/2014/main" id="{27AA804E-6C8F-5F4C-B109-26D46D8D3CBE}"/>
              </a:ext>
            </a:extLst>
          </p:cNvPr>
          <p:cNvSpPr>
            <a:spLocks noGrp="1"/>
          </p:cNvSpPr>
          <p:nvPr>
            <p:ph type="body" sz="quarter" idx="19" hasCustomPrompt="1"/>
          </p:nvPr>
        </p:nvSpPr>
        <p:spPr>
          <a:xfrm>
            <a:off x="8841437" y="4558111"/>
            <a:ext cx="2775207" cy="535605"/>
          </a:xfrm>
        </p:spPr>
        <p:txBody>
          <a:bodyPr lIns="0" rIns="90000" anchor="b">
            <a:noAutofit/>
          </a:bodyPr>
          <a:lstStyle>
            <a:lvl1pPr marL="0" indent="0">
              <a:buNone/>
              <a:defRPr lang="en-US" sz="1600" b="1" i="0" kern="1200" dirty="0" smtClean="0">
                <a:solidFill>
                  <a:schemeClr val="accent3"/>
                </a:solidFill>
                <a:latin typeface="Century Gothic" panose="020B0502020202020204" pitchFamily="34" charset="0"/>
                <a:ea typeface="+mj-ea"/>
                <a:cs typeface="Futura Medium" panose="020B0602020204020303" pitchFamily="34" charset="-79"/>
              </a:defRPr>
            </a:lvl1pPr>
            <a:lvl2pPr marL="457200" indent="0">
              <a:buNone/>
              <a:defRPr/>
            </a:lvl2pPr>
          </a:lstStyle>
          <a:p>
            <a:pPr lvl="0"/>
            <a:r>
              <a:rPr lang="en-US" dirty="0"/>
              <a:t>Click to add subtitle</a:t>
            </a:r>
          </a:p>
        </p:txBody>
      </p:sp>
      <p:sp>
        <p:nvSpPr>
          <p:cNvPr id="25" name="Text Placeholder 2">
            <a:extLst>
              <a:ext uri="{FF2B5EF4-FFF2-40B4-BE49-F238E27FC236}">
                <a16:creationId xmlns:a16="http://schemas.microsoft.com/office/drawing/2014/main" id="{E7CF0A94-D27E-3A42-871E-9E3595D6EA91}"/>
              </a:ext>
            </a:extLst>
          </p:cNvPr>
          <p:cNvSpPr>
            <a:spLocks noGrp="1"/>
          </p:cNvSpPr>
          <p:nvPr>
            <p:ph type="body" idx="20"/>
          </p:nvPr>
        </p:nvSpPr>
        <p:spPr>
          <a:xfrm>
            <a:off x="8841437" y="5104202"/>
            <a:ext cx="2775207" cy="1154272"/>
          </a:xfrm>
        </p:spPr>
        <p:txBody>
          <a:bodyPr lIns="0" rIns="90000">
            <a:normAutofit/>
          </a:bodyPr>
          <a:lstStyle>
            <a:lvl1pPr marL="0" inden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Footer Placeholder 1">
            <a:extLst>
              <a:ext uri="{FF2B5EF4-FFF2-40B4-BE49-F238E27FC236}">
                <a16:creationId xmlns:a16="http://schemas.microsoft.com/office/drawing/2014/main" id="{A3B8976C-E09D-A14A-B763-EEA424D25A79}"/>
              </a:ext>
            </a:extLst>
          </p:cNvPr>
          <p:cNvSpPr>
            <a:spLocks noGrp="1"/>
          </p:cNvSpPr>
          <p:nvPr>
            <p:ph type="ftr" sz="quarter" idx="21"/>
          </p:nvPr>
        </p:nvSpPr>
        <p:spPr/>
        <p:txBody>
          <a:bodyPr/>
          <a:lstStyle/>
          <a:p>
            <a:r>
              <a:rPr lang="en-US"/>
              <a:t>Key to Home Presentation</a:t>
            </a:r>
            <a:endParaRPr lang="en-US" dirty="0"/>
          </a:p>
        </p:txBody>
      </p:sp>
    </p:spTree>
    <p:extLst>
      <p:ext uri="{BB962C8B-B14F-4D97-AF65-F5344CB8AC3E}">
        <p14:creationId xmlns:p14="http://schemas.microsoft.com/office/powerpoint/2010/main" val="195619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Purp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A19346-4519-D944-833F-2A0A7B284DD4}"/>
              </a:ext>
            </a:extLst>
          </p:cNvPr>
          <p:cNvSpPr>
            <a:spLocks noGrp="1"/>
          </p:cNvSpPr>
          <p:nvPr>
            <p:ph type="title" hasCustomPrompt="1"/>
          </p:nvPr>
        </p:nvSpPr>
        <p:spPr>
          <a:xfrm>
            <a:off x="4428165" y="2108247"/>
            <a:ext cx="6554910" cy="2852737"/>
          </a:xfrm>
        </p:spPr>
        <p:txBody>
          <a:bodyPr lIns="0" anchor="b">
            <a:normAutofit/>
          </a:bodyPr>
          <a:lstStyle>
            <a:lvl1pPr>
              <a:lnSpc>
                <a:spcPct val="100000"/>
              </a:lnSpc>
              <a:defRPr sz="5400">
                <a:solidFill>
                  <a:schemeClr val="accent5"/>
                </a:solidFill>
              </a:defRPr>
            </a:lvl1pPr>
          </a:lstStyle>
          <a:p>
            <a:r>
              <a:rPr lang="en-US" dirty="0"/>
              <a:t>Click to add title</a:t>
            </a:r>
          </a:p>
        </p:txBody>
      </p:sp>
      <p:sp>
        <p:nvSpPr>
          <p:cNvPr id="5" name="Text Placeholder 2">
            <a:extLst>
              <a:ext uri="{FF2B5EF4-FFF2-40B4-BE49-F238E27FC236}">
                <a16:creationId xmlns:a16="http://schemas.microsoft.com/office/drawing/2014/main" id="{BCF41AB2-8A74-494B-AB87-93B09335DF7A}"/>
              </a:ext>
            </a:extLst>
          </p:cNvPr>
          <p:cNvSpPr>
            <a:spLocks noGrp="1"/>
          </p:cNvSpPr>
          <p:nvPr>
            <p:ph type="body" idx="1" hasCustomPrompt="1"/>
          </p:nvPr>
        </p:nvSpPr>
        <p:spPr>
          <a:xfrm>
            <a:off x="4428163" y="4987972"/>
            <a:ext cx="6554911" cy="1500187"/>
          </a:xfrm>
        </p:spPr>
        <p:txBody>
          <a:bodyPr lIns="72000">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188185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urp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A19346-4519-D944-833F-2A0A7B284DD4}"/>
              </a:ext>
            </a:extLst>
          </p:cNvPr>
          <p:cNvSpPr>
            <a:spLocks noGrp="1"/>
          </p:cNvSpPr>
          <p:nvPr>
            <p:ph type="title" hasCustomPrompt="1"/>
          </p:nvPr>
        </p:nvSpPr>
        <p:spPr>
          <a:xfrm>
            <a:off x="4428165" y="2108247"/>
            <a:ext cx="6554910" cy="2852737"/>
          </a:xfrm>
        </p:spPr>
        <p:txBody>
          <a:bodyPr lIns="0" anchor="b">
            <a:normAutofit/>
          </a:bodyPr>
          <a:lstStyle>
            <a:lvl1pPr>
              <a:lnSpc>
                <a:spcPct val="100000"/>
              </a:lnSpc>
              <a:defRPr sz="5400">
                <a:solidFill>
                  <a:srgbClr val="372A80"/>
                </a:solidFill>
              </a:defRPr>
            </a:lvl1pPr>
          </a:lstStyle>
          <a:p>
            <a:r>
              <a:rPr lang="en-US" dirty="0"/>
              <a:t>Click to add title</a:t>
            </a:r>
          </a:p>
        </p:txBody>
      </p:sp>
      <p:sp>
        <p:nvSpPr>
          <p:cNvPr id="5" name="Text Placeholder 2">
            <a:extLst>
              <a:ext uri="{FF2B5EF4-FFF2-40B4-BE49-F238E27FC236}">
                <a16:creationId xmlns:a16="http://schemas.microsoft.com/office/drawing/2014/main" id="{BCF41AB2-8A74-494B-AB87-93B09335DF7A}"/>
              </a:ext>
            </a:extLst>
          </p:cNvPr>
          <p:cNvSpPr>
            <a:spLocks noGrp="1"/>
          </p:cNvSpPr>
          <p:nvPr>
            <p:ph type="body" idx="1" hasCustomPrompt="1"/>
          </p:nvPr>
        </p:nvSpPr>
        <p:spPr>
          <a:xfrm>
            <a:off x="4428163" y="4987972"/>
            <a:ext cx="6554911" cy="1500187"/>
          </a:xfrm>
        </p:spPr>
        <p:txBody>
          <a:bodyPr lIns="72000">
            <a:normAutofit/>
          </a:bodyPr>
          <a:lstStyle>
            <a:lvl1pPr marL="0" indent="0">
              <a:buNone/>
              <a:defRPr sz="1800">
                <a:solidFill>
                  <a:srgbClr val="372A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404623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A19346-4519-D944-833F-2A0A7B284DD4}"/>
              </a:ext>
            </a:extLst>
          </p:cNvPr>
          <p:cNvSpPr>
            <a:spLocks noGrp="1"/>
          </p:cNvSpPr>
          <p:nvPr>
            <p:ph type="title" hasCustomPrompt="1"/>
          </p:nvPr>
        </p:nvSpPr>
        <p:spPr>
          <a:xfrm>
            <a:off x="4428165" y="2108247"/>
            <a:ext cx="6554910" cy="2852737"/>
          </a:xfrm>
        </p:spPr>
        <p:txBody>
          <a:bodyPr lIns="0" anchor="b">
            <a:normAutofit/>
          </a:bodyPr>
          <a:lstStyle>
            <a:lvl1pPr>
              <a:lnSpc>
                <a:spcPct val="100000"/>
              </a:lnSpc>
              <a:defRPr sz="5400">
                <a:solidFill>
                  <a:schemeClr val="accent5"/>
                </a:solidFill>
              </a:defRPr>
            </a:lvl1pPr>
          </a:lstStyle>
          <a:p>
            <a:r>
              <a:rPr lang="en-US" dirty="0"/>
              <a:t>Click to add title</a:t>
            </a:r>
          </a:p>
        </p:txBody>
      </p:sp>
      <p:sp>
        <p:nvSpPr>
          <p:cNvPr id="5" name="Text Placeholder 2">
            <a:extLst>
              <a:ext uri="{FF2B5EF4-FFF2-40B4-BE49-F238E27FC236}">
                <a16:creationId xmlns:a16="http://schemas.microsoft.com/office/drawing/2014/main" id="{BCF41AB2-8A74-494B-AB87-93B09335DF7A}"/>
              </a:ext>
            </a:extLst>
          </p:cNvPr>
          <p:cNvSpPr>
            <a:spLocks noGrp="1"/>
          </p:cNvSpPr>
          <p:nvPr>
            <p:ph type="body" idx="1" hasCustomPrompt="1"/>
          </p:nvPr>
        </p:nvSpPr>
        <p:spPr>
          <a:xfrm>
            <a:off x="4428163" y="4987972"/>
            <a:ext cx="6554911" cy="1500187"/>
          </a:xfrm>
        </p:spPr>
        <p:txBody>
          <a:bodyPr lIns="72000">
            <a:normAutofit/>
          </a:bodyPr>
          <a:lstStyle>
            <a:lvl1pPr marL="0" indent="0">
              <a:buNone/>
              <a:defRPr sz="1800">
                <a:solidFill>
                  <a:srgbClr val="372A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6" name="Picture 5" descr="KeytoHome_Logo_RGB_FullColour">
            <a:extLst>
              <a:ext uri="{FF2B5EF4-FFF2-40B4-BE49-F238E27FC236}">
                <a16:creationId xmlns:a16="http://schemas.microsoft.com/office/drawing/2014/main" id="{5EEFDDF8-5CEA-43A7-9D04-8CC3A9D59A1C}"/>
              </a:ext>
            </a:extLst>
          </p:cNvPr>
          <p:cNvPicPr/>
          <p:nvPr userDrawn="1"/>
        </p:nvPicPr>
        <p:blipFill>
          <a:blip r:embed="rId3" cstate="print">
            <a:extLst>
              <a:ext uri="{28A0092B-C50C-407E-A947-70E740481C1C}">
                <a14:useLocalDpi xmlns:a14="http://schemas.microsoft.com/office/drawing/2010/main" val="0"/>
              </a:ext>
            </a:extLst>
          </a:blip>
          <a:srcRect l="13461" t="13464" r="13461" b="13461"/>
          <a:stretch>
            <a:fillRect/>
          </a:stretch>
        </p:blipFill>
        <p:spPr bwMode="auto">
          <a:xfrm>
            <a:off x="267711" y="5611523"/>
            <a:ext cx="1127125" cy="1038225"/>
          </a:xfrm>
          <a:prstGeom prst="rect">
            <a:avLst/>
          </a:prstGeom>
          <a:noFill/>
          <a:ln>
            <a:noFill/>
          </a:ln>
        </p:spPr>
      </p:pic>
    </p:spTree>
    <p:extLst>
      <p:ext uri="{BB962C8B-B14F-4D97-AF65-F5344CB8AC3E}">
        <p14:creationId xmlns:p14="http://schemas.microsoft.com/office/powerpoint/2010/main" val="99217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jectiv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42D75-5A4D-634B-978F-F409468A31B1}"/>
              </a:ext>
            </a:extLst>
          </p:cNvPr>
          <p:cNvSpPr>
            <a:spLocks noGrp="1"/>
          </p:cNvSpPr>
          <p:nvPr>
            <p:ph sz="quarter" idx="16"/>
          </p:nvPr>
        </p:nvSpPr>
        <p:spPr>
          <a:xfrm>
            <a:off x="6560207" y="1723300"/>
            <a:ext cx="4835187" cy="2610575"/>
          </a:xfrm>
        </p:spPr>
        <p:txBody>
          <a:bodyPr lIns="0">
            <a:normAutofit/>
          </a:bodyPr>
          <a:lstStyle>
            <a:lvl1pPr marL="0" indent="0">
              <a:buNone/>
              <a:defRPr sz="2400" b="1">
                <a:solidFill>
                  <a:schemeClr val="accent3"/>
                </a:solidFill>
                <a:latin typeface="Century Gothic"/>
                <a:cs typeface="Century Gothic"/>
              </a:defRPr>
            </a:lvl1pPr>
          </a:lstStyle>
          <a:p>
            <a:pPr lvl="0"/>
            <a:r>
              <a:rPr lang="en-US"/>
              <a:t>Click to edit Master text styles</a:t>
            </a:r>
          </a:p>
        </p:txBody>
      </p:sp>
      <p:sp>
        <p:nvSpPr>
          <p:cNvPr id="14" name="Text Placeholder 39">
            <a:extLst>
              <a:ext uri="{FF2B5EF4-FFF2-40B4-BE49-F238E27FC236}">
                <a16:creationId xmlns:a16="http://schemas.microsoft.com/office/drawing/2014/main" id="{4962C75F-641D-8344-B1FE-4363A1721DB1}"/>
              </a:ext>
            </a:extLst>
          </p:cNvPr>
          <p:cNvSpPr>
            <a:spLocks noGrp="1"/>
          </p:cNvSpPr>
          <p:nvPr>
            <p:ph type="body" sz="quarter" idx="15" hasCustomPrompt="1"/>
          </p:nvPr>
        </p:nvSpPr>
        <p:spPr>
          <a:xfrm>
            <a:off x="633600" y="366067"/>
            <a:ext cx="11227163" cy="636998"/>
          </a:xfrm>
        </p:spPr>
        <p:txBody>
          <a:bodyPr lIns="0" anchor="b">
            <a:noAutofit/>
          </a:bodyPr>
          <a:lstStyle>
            <a:lvl1pPr marL="0" indent="0">
              <a:lnSpc>
                <a:spcPct val="100000"/>
              </a:lnSpc>
              <a:buNone/>
              <a:defRPr lang="en-US" sz="3200" b="1" i="0" kern="1200" dirty="0" smtClean="0">
                <a:solidFill>
                  <a:schemeClr val="accent1"/>
                </a:solidFill>
                <a:latin typeface="Century Gothic" panose="020B0502020202020204" pitchFamily="34" charset="0"/>
                <a:ea typeface="+mj-ea"/>
                <a:cs typeface="Futura Medium" panose="020B0602020204020303" pitchFamily="34" charset="-79"/>
              </a:defRPr>
            </a:lvl1pPr>
            <a:lvl2pPr marL="457200" indent="0">
              <a:buNone/>
              <a:defRPr/>
            </a:lvl2pPr>
          </a:lstStyle>
          <a:p>
            <a:pPr lvl="0"/>
            <a:r>
              <a:rPr lang="en-US" dirty="0"/>
              <a:t>Click to add title</a:t>
            </a:r>
          </a:p>
        </p:txBody>
      </p:sp>
      <p:sp>
        <p:nvSpPr>
          <p:cNvPr id="8" name="Content Placeholder 7"/>
          <p:cNvSpPr>
            <a:spLocks noGrp="1"/>
          </p:cNvSpPr>
          <p:nvPr>
            <p:ph sz="quarter" idx="20"/>
          </p:nvPr>
        </p:nvSpPr>
        <p:spPr>
          <a:xfrm>
            <a:off x="633600" y="1722643"/>
            <a:ext cx="5543003" cy="4389438"/>
          </a:xfrm>
        </p:spPr>
        <p:txBody>
          <a:bodyPr lIns="0"/>
          <a:lstStyle>
            <a:lvl1pPr>
              <a:defRPr sz="2000"/>
            </a:lvl1pPr>
            <a:lvl2pPr marL="230400">
              <a:spcBef>
                <a:spcPts val="1000"/>
              </a:spcBef>
              <a:defRPr sz="2000" b="1">
                <a:solidFill>
                  <a:schemeClr val="accent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3D9D0E45-89D9-4C4D-AC1D-AE91159B48CF}"/>
              </a:ext>
            </a:extLst>
          </p:cNvPr>
          <p:cNvSpPr>
            <a:spLocks noGrp="1"/>
          </p:cNvSpPr>
          <p:nvPr>
            <p:ph type="ftr" sz="quarter" idx="21"/>
          </p:nvPr>
        </p:nvSpPr>
        <p:spPr/>
        <p:txBody>
          <a:bodyPr/>
          <a:lstStyle/>
          <a:p>
            <a:r>
              <a:rPr lang="en-US"/>
              <a:t>Key to Home Presentation</a:t>
            </a:r>
            <a:endParaRPr lang="en-US" dirty="0"/>
          </a:p>
        </p:txBody>
      </p:sp>
      <p:pic>
        <p:nvPicPr>
          <p:cNvPr id="7" name="Picture 6" descr="KeytoHome_Logo_RGB_FullColour">
            <a:extLst>
              <a:ext uri="{FF2B5EF4-FFF2-40B4-BE49-F238E27FC236}">
                <a16:creationId xmlns:a16="http://schemas.microsoft.com/office/drawing/2014/main" id="{D3F70680-835D-4289-A8ED-C9A07159E9FB}"/>
              </a:ext>
            </a:extLst>
          </p:cNvPr>
          <p:cNvPicPr/>
          <p:nvPr userDrawn="1"/>
        </p:nvPicPr>
        <p:blipFill>
          <a:blip r:embed="rId2" cstate="print">
            <a:extLst>
              <a:ext uri="{28A0092B-C50C-407E-A947-70E740481C1C}">
                <a14:useLocalDpi xmlns:a14="http://schemas.microsoft.com/office/drawing/2010/main" val="0"/>
              </a:ext>
            </a:extLst>
          </a:blip>
          <a:srcRect l="13461" t="13464" r="13461" b="13461"/>
          <a:stretch>
            <a:fillRect/>
          </a:stretch>
        </p:blipFill>
        <p:spPr bwMode="auto">
          <a:xfrm>
            <a:off x="10733638" y="5569300"/>
            <a:ext cx="1127125" cy="1038225"/>
          </a:xfrm>
          <a:prstGeom prst="rect">
            <a:avLst/>
          </a:prstGeom>
          <a:noFill/>
          <a:ln>
            <a:noFill/>
          </a:ln>
        </p:spPr>
      </p:pic>
    </p:spTree>
    <p:extLst>
      <p:ext uri="{BB962C8B-B14F-4D97-AF65-F5344CB8AC3E}">
        <p14:creationId xmlns:p14="http://schemas.microsoft.com/office/powerpoint/2010/main" val="169104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CB1D9F-EE7B-4141-BC88-AB4B7277A8A5}"/>
              </a:ext>
            </a:extLst>
          </p:cNvPr>
          <p:cNvSpPr>
            <a:spLocks noGrp="1"/>
          </p:cNvSpPr>
          <p:nvPr>
            <p:ph type="title"/>
          </p:nvPr>
        </p:nvSpPr>
        <p:spPr>
          <a:xfrm>
            <a:off x="633600" y="2103437"/>
            <a:ext cx="7315200" cy="1325563"/>
          </a:xfrm>
          <a:prstGeom prst="rect">
            <a:avLst/>
          </a:prstGeom>
        </p:spPr>
        <p:txBody>
          <a:bodyPr vert="horz" lIns="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4119D-E9CF-4448-8EE7-10FCAF446188}"/>
              </a:ext>
            </a:extLst>
          </p:cNvPr>
          <p:cNvSpPr>
            <a:spLocks noGrp="1"/>
          </p:cNvSpPr>
          <p:nvPr>
            <p:ph type="body" idx="1"/>
          </p:nvPr>
        </p:nvSpPr>
        <p:spPr>
          <a:xfrm>
            <a:off x="633600" y="3429000"/>
            <a:ext cx="7315200" cy="2714946"/>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Footer Placeholder 84">
            <a:extLst>
              <a:ext uri="{FF2B5EF4-FFF2-40B4-BE49-F238E27FC236}">
                <a16:creationId xmlns:a16="http://schemas.microsoft.com/office/drawing/2014/main" id="{40EBCE2E-7AE3-9547-9A1D-0C0A59B54DAD}"/>
              </a:ext>
            </a:extLst>
          </p:cNvPr>
          <p:cNvSpPr>
            <a:spLocks noGrp="1"/>
          </p:cNvSpPr>
          <p:nvPr>
            <p:ph type="ftr" sz="quarter" idx="3"/>
          </p:nvPr>
        </p:nvSpPr>
        <p:spPr>
          <a:xfrm>
            <a:off x="633600" y="6242400"/>
            <a:ext cx="4114800" cy="365125"/>
          </a:xfrm>
          <a:prstGeom prst="rect">
            <a:avLst/>
          </a:prstGeom>
        </p:spPr>
        <p:txBody>
          <a:bodyPr lIns="0" anchor="b"/>
          <a:lstStyle>
            <a:lvl1pPr algn="l">
              <a:defRPr sz="1000">
                <a:solidFill>
                  <a:schemeClr val="accent1">
                    <a:alpha val="50000"/>
                  </a:schemeClr>
                </a:solidFill>
                <a:latin typeface="Arial"/>
                <a:cs typeface="Arial"/>
              </a:defRPr>
            </a:lvl1pPr>
          </a:lstStyle>
          <a:p>
            <a:r>
              <a:rPr lang="en-US"/>
              <a:t>Key to Home Presentation</a:t>
            </a:r>
            <a:endParaRPr lang="en-US" dirty="0"/>
          </a:p>
        </p:txBody>
      </p:sp>
    </p:spTree>
    <p:extLst>
      <p:ext uri="{BB962C8B-B14F-4D97-AF65-F5344CB8AC3E}">
        <p14:creationId xmlns:p14="http://schemas.microsoft.com/office/powerpoint/2010/main" val="1079391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4" r:id="rId6"/>
    <p:sldLayoutId id="2147483661" r:id="rId7"/>
    <p:sldLayoutId id="2147483659" r:id="rId8"/>
    <p:sldLayoutId id="2147483658" r:id="rId9"/>
    <p:sldLayoutId id="2147483660" r:id="rId10"/>
    <p:sldLayoutId id="2147483655" r:id="rId11"/>
  </p:sldLayoutIdLst>
  <p:hf hdr="0"/>
  <p:txStyles>
    <p:titleStyle>
      <a:lvl1pPr algn="l" defTabSz="914400" rtl="0" eaLnBrk="1" latinLnBrk="0" hangingPunct="1">
        <a:lnSpc>
          <a:spcPct val="150000"/>
        </a:lnSpc>
        <a:spcBef>
          <a:spcPct val="0"/>
        </a:spcBef>
        <a:buNone/>
        <a:defRPr sz="3200" b="1" i="0" kern="1200">
          <a:solidFill>
            <a:schemeClr val="accent1"/>
          </a:solidFill>
          <a:latin typeface="Century Gothic" panose="020B0502020202020204" pitchFamily="34" charset="0"/>
          <a:ea typeface="+mj-ea"/>
          <a:cs typeface="Futura Medium" panose="020B0602020204020303" pitchFamily="34" charset="-79"/>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Arial"/>
          <a:ea typeface="+mn-ea"/>
          <a:cs typeface="Arial"/>
        </a:defRPr>
      </a:lvl1pPr>
      <a:lvl2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Arial"/>
          <a:ea typeface="+mn-ea"/>
          <a:cs typeface="Arial"/>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Arial"/>
          <a:ea typeface="+mn-ea"/>
          <a:cs typeface="Arial"/>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Arial"/>
          <a:ea typeface="+mn-ea"/>
          <a:cs typeface="Arial"/>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88D70F-527E-408E-B860-3BF349493B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C81E59D-86A6-4A29-8D70-FD66D46A76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823712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video" Target="https://player.vimeo.com/video/402392395?app_id=122963" TargetMode="Externa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4ACC0-124D-0842-B5FD-3B27C029F9CA}"/>
              </a:ext>
            </a:extLst>
          </p:cNvPr>
          <p:cNvSpPr>
            <a:spLocks noGrp="1"/>
          </p:cNvSpPr>
          <p:nvPr>
            <p:ph type="title"/>
          </p:nvPr>
        </p:nvSpPr>
        <p:spPr/>
        <p:txBody>
          <a:bodyPr/>
          <a:lstStyle/>
          <a:p>
            <a:r>
              <a:rPr lang="en-US" dirty="0"/>
              <a:t>Open the Doors to inclusive housing</a:t>
            </a:r>
          </a:p>
        </p:txBody>
      </p:sp>
      <p:sp>
        <p:nvSpPr>
          <p:cNvPr id="3" name="Text Placeholder 2">
            <a:extLst>
              <a:ext uri="{FF2B5EF4-FFF2-40B4-BE49-F238E27FC236}">
                <a16:creationId xmlns:a16="http://schemas.microsoft.com/office/drawing/2014/main" id="{CDA0FEC0-F6DF-FE40-8D3C-E526C5A887AE}"/>
              </a:ext>
            </a:extLst>
          </p:cNvPr>
          <p:cNvSpPr>
            <a:spLocks noGrp="1"/>
          </p:cNvSpPr>
          <p:nvPr>
            <p:ph type="body" idx="1"/>
          </p:nvPr>
        </p:nvSpPr>
        <p:spPr/>
        <p:txBody>
          <a:bodyPr/>
          <a:lstStyle/>
          <a:p>
            <a:r>
              <a:rPr lang="en-US" dirty="0"/>
              <a:t>Your name/organization</a:t>
            </a:r>
          </a:p>
          <a:p>
            <a:r>
              <a:rPr lang="en-US" dirty="0"/>
              <a:t>Council you are presenting to</a:t>
            </a:r>
          </a:p>
          <a:p>
            <a:r>
              <a:rPr lang="en-US" dirty="0"/>
              <a:t>Date</a:t>
            </a:r>
          </a:p>
        </p:txBody>
      </p:sp>
      <p:pic>
        <p:nvPicPr>
          <p:cNvPr id="4" name="Picture 3" descr="KeytoHome_Logo_RGB_FullColour">
            <a:extLst>
              <a:ext uri="{FF2B5EF4-FFF2-40B4-BE49-F238E27FC236}">
                <a16:creationId xmlns:a16="http://schemas.microsoft.com/office/drawing/2014/main" id="{76AD217C-8B33-4EF6-B464-417BFF01D515}"/>
              </a:ext>
            </a:extLst>
          </p:cNvPr>
          <p:cNvPicPr/>
          <p:nvPr/>
        </p:nvPicPr>
        <p:blipFill>
          <a:blip r:embed="rId2" cstate="print">
            <a:extLst>
              <a:ext uri="{28A0092B-C50C-407E-A947-70E740481C1C}">
                <a14:useLocalDpi xmlns:a14="http://schemas.microsoft.com/office/drawing/2010/main" val="0"/>
              </a:ext>
            </a:extLst>
          </a:blip>
          <a:srcRect l="13461" t="13464" r="13461" b="13461"/>
          <a:stretch>
            <a:fillRect/>
          </a:stretch>
        </p:blipFill>
        <p:spPr bwMode="auto">
          <a:xfrm>
            <a:off x="334796" y="182729"/>
            <a:ext cx="1127125" cy="1038225"/>
          </a:xfrm>
          <a:prstGeom prst="rect">
            <a:avLst/>
          </a:prstGeom>
          <a:noFill/>
          <a:ln>
            <a:noFill/>
          </a:ln>
        </p:spPr>
      </p:pic>
    </p:spTree>
    <p:extLst>
      <p:ext uri="{BB962C8B-B14F-4D97-AF65-F5344CB8AC3E}">
        <p14:creationId xmlns:p14="http://schemas.microsoft.com/office/powerpoint/2010/main" val="369200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61EF06C-AE05-7146-AF00-DF1B3B8BD1B9}"/>
              </a:ext>
            </a:extLst>
          </p:cNvPr>
          <p:cNvSpPr>
            <a:spLocks noGrp="1"/>
          </p:cNvSpPr>
          <p:nvPr>
            <p:ph sz="quarter" idx="16"/>
          </p:nvPr>
        </p:nvSpPr>
        <p:spPr>
          <a:xfrm>
            <a:off x="5852391" y="1723300"/>
            <a:ext cx="5543003" cy="3260180"/>
          </a:xfrm>
        </p:spPr>
        <p:txBody>
          <a:bodyPr>
            <a:normAutofit/>
          </a:bodyPr>
          <a:lstStyle/>
          <a:p>
            <a:r>
              <a:rPr lang="en-US" dirty="0"/>
              <a:t>Housing needs to provide stability and a sense of permanency to individuals and be amenable to supports being provided in a quality </a:t>
            </a:r>
            <a:r>
              <a:rPr lang="en-US"/>
              <a:t>and cost-effective </a:t>
            </a:r>
            <a:r>
              <a:rPr lang="en-US" dirty="0"/>
              <a:t>manner. </a:t>
            </a:r>
            <a:endParaRPr lang="en-CA" dirty="0"/>
          </a:p>
          <a:p>
            <a:endParaRPr lang="en-US" dirty="0"/>
          </a:p>
        </p:txBody>
      </p:sp>
      <p:sp>
        <p:nvSpPr>
          <p:cNvPr id="2" name="Footer Placeholder 1">
            <a:extLst>
              <a:ext uri="{FF2B5EF4-FFF2-40B4-BE49-F238E27FC236}">
                <a16:creationId xmlns:a16="http://schemas.microsoft.com/office/drawing/2014/main" id="{06A9DA10-B705-B548-B9D3-C8DA2DD63EB7}"/>
              </a:ext>
            </a:extLst>
          </p:cNvPr>
          <p:cNvSpPr>
            <a:spLocks noGrp="1"/>
          </p:cNvSpPr>
          <p:nvPr>
            <p:ph type="ftr" sz="quarter" idx="21"/>
          </p:nvPr>
        </p:nvSpPr>
        <p:spPr>
          <a:xfrm>
            <a:off x="633600" y="6241514"/>
            <a:ext cx="3895025" cy="365125"/>
          </a:xfrm>
        </p:spPr>
        <p:txBody>
          <a:bodyPr/>
          <a:lstStyle/>
          <a:p>
            <a:r>
              <a:rPr lang="en-US"/>
              <a:t>Key to Home Presentation</a:t>
            </a:r>
            <a:endParaRPr lang="en-US" dirty="0"/>
          </a:p>
        </p:txBody>
      </p:sp>
      <p:sp>
        <p:nvSpPr>
          <p:cNvPr id="5" name="Text Placeholder 4"/>
          <p:cNvSpPr>
            <a:spLocks noGrp="1"/>
          </p:cNvSpPr>
          <p:nvPr>
            <p:ph type="body" sz="quarter" idx="15"/>
          </p:nvPr>
        </p:nvSpPr>
        <p:spPr/>
        <p:txBody>
          <a:bodyPr/>
          <a:lstStyle/>
          <a:p>
            <a:r>
              <a:rPr lang="en-US" dirty="0"/>
              <a:t>Elements of Inclusive Housing</a:t>
            </a:r>
          </a:p>
        </p:txBody>
      </p:sp>
      <p:sp>
        <p:nvSpPr>
          <p:cNvPr id="18" name="Content Placeholder 17"/>
          <p:cNvSpPr>
            <a:spLocks noGrp="1"/>
          </p:cNvSpPr>
          <p:nvPr>
            <p:ph sz="quarter" idx="20"/>
          </p:nvPr>
        </p:nvSpPr>
        <p:spPr>
          <a:xfrm>
            <a:off x="633601" y="1722643"/>
            <a:ext cx="5096640" cy="4389438"/>
          </a:xfrm>
        </p:spPr>
        <p:txBody>
          <a:bodyPr/>
          <a:lstStyle/>
          <a:p>
            <a:r>
              <a:rPr lang="en-US" dirty="0"/>
              <a:t>Choice</a:t>
            </a:r>
          </a:p>
          <a:p>
            <a:pPr lvl="1"/>
            <a:r>
              <a:rPr lang="en-US" b="0" dirty="0">
                <a:solidFill>
                  <a:schemeClr val="tx2"/>
                </a:solidFill>
              </a:rPr>
              <a:t>Accessibility</a:t>
            </a:r>
          </a:p>
          <a:p>
            <a:pPr lvl="1"/>
            <a:r>
              <a:rPr lang="en-US" b="0" dirty="0">
                <a:solidFill>
                  <a:schemeClr val="tx2"/>
                </a:solidFill>
              </a:rPr>
              <a:t>Ratio</a:t>
            </a:r>
          </a:p>
          <a:p>
            <a:r>
              <a:rPr lang="en-US" dirty="0"/>
              <a:t>Diversity</a:t>
            </a:r>
          </a:p>
          <a:p>
            <a:r>
              <a:rPr lang="en-US" b="1" dirty="0">
                <a:solidFill>
                  <a:schemeClr val="accent1"/>
                </a:solidFill>
              </a:rPr>
              <a:t>Sustainability</a:t>
            </a:r>
          </a:p>
          <a:p>
            <a:endParaRPr lang="en-US" dirty="0"/>
          </a:p>
        </p:txBody>
      </p:sp>
    </p:spTree>
    <p:extLst>
      <p:ext uri="{BB962C8B-B14F-4D97-AF65-F5344CB8AC3E}">
        <p14:creationId xmlns:p14="http://schemas.microsoft.com/office/powerpoint/2010/main" val="1136105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5EDFF960-C733-8649-8771-BACFDCF89E2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9330" r="25456"/>
          <a:stretch/>
        </p:blipFill>
        <p:spPr>
          <a:xfrm>
            <a:off x="6679475" y="0"/>
            <a:ext cx="5512526" cy="6858000"/>
          </a:xfrm>
          <a:prstGeom prst="rect">
            <a:avLst/>
          </a:prstGeom>
          <a:noFill/>
          <a:ln>
            <a:noFill/>
          </a:ln>
        </p:spPr>
      </p:pic>
      <p:sp>
        <p:nvSpPr>
          <p:cNvPr id="2" name="Title 1">
            <a:extLst>
              <a:ext uri="{FF2B5EF4-FFF2-40B4-BE49-F238E27FC236}">
                <a16:creationId xmlns:a16="http://schemas.microsoft.com/office/drawing/2014/main" id="{326584EB-BF74-F941-AE6F-F414226A5ABD}"/>
              </a:ext>
            </a:extLst>
          </p:cNvPr>
          <p:cNvSpPr>
            <a:spLocks noGrp="1"/>
          </p:cNvSpPr>
          <p:nvPr>
            <p:ph type="title"/>
          </p:nvPr>
        </p:nvSpPr>
        <p:spPr/>
        <p:txBody>
          <a:bodyPr/>
          <a:lstStyle/>
          <a:p>
            <a:r>
              <a:rPr lang="en-US" dirty="0"/>
              <a:t>Our inclusive housing stories</a:t>
            </a:r>
          </a:p>
        </p:txBody>
      </p:sp>
      <p:sp>
        <p:nvSpPr>
          <p:cNvPr id="6" name="Text Placeholder 5">
            <a:extLst>
              <a:ext uri="{FF2B5EF4-FFF2-40B4-BE49-F238E27FC236}">
                <a16:creationId xmlns:a16="http://schemas.microsoft.com/office/drawing/2014/main" id="{C65D9EB8-3EDC-E84D-8AD7-E5034A859DF6}"/>
              </a:ext>
            </a:extLst>
          </p:cNvPr>
          <p:cNvSpPr>
            <a:spLocks noGrp="1"/>
          </p:cNvSpPr>
          <p:nvPr>
            <p:ph type="body" idx="1"/>
          </p:nvPr>
        </p:nvSpPr>
        <p:spPr/>
        <p:txBody>
          <a:bodyPr/>
          <a:lstStyle/>
          <a:p>
            <a:endParaRPr lang="en-US" dirty="0"/>
          </a:p>
        </p:txBody>
      </p:sp>
      <p:sp>
        <p:nvSpPr>
          <p:cNvPr id="7" name="Text Placeholder 6">
            <a:extLst>
              <a:ext uri="{FF2B5EF4-FFF2-40B4-BE49-F238E27FC236}">
                <a16:creationId xmlns:a16="http://schemas.microsoft.com/office/drawing/2014/main" id="{C2B54C2C-ADB4-434B-9C61-36A66E8D46DD}"/>
              </a:ext>
            </a:extLst>
          </p:cNvPr>
          <p:cNvSpPr>
            <a:spLocks noGrp="1"/>
          </p:cNvSpPr>
          <p:nvPr>
            <p:ph type="body" sz="quarter" idx="15"/>
          </p:nvPr>
        </p:nvSpPr>
        <p:spPr/>
        <p:txBody>
          <a:bodyPr/>
          <a:lstStyle/>
          <a:p>
            <a:r>
              <a:rPr lang="en-US" dirty="0"/>
              <a:t>Impact</a:t>
            </a:r>
          </a:p>
        </p:txBody>
      </p:sp>
      <p:sp>
        <p:nvSpPr>
          <p:cNvPr id="3" name="Footer Placeholder 2">
            <a:extLst>
              <a:ext uri="{FF2B5EF4-FFF2-40B4-BE49-F238E27FC236}">
                <a16:creationId xmlns:a16="http://schemas.microsoft.com/office/drawing/2014/main" id="{39C52550-77D5-3D43-841D-2BAAA99ADDDB}"/>
              </a:ext>
            </a:extLst>
          </p:cNvPr>
          <p:cNvSpPr>
            <a:spLocks noGrp="1"/>
          </p:cNvSpPr>
          <p:nvPr>
            <p:ph type="ftr" sz="quarter" idx="16"/>
          </p:nvPr>
        </p:nvSpPr>
        <p:spPr/>
        <p:txBody>
          <a:bodyPr/>
          <a:lstStyle/>
          <a:p>
            <a:r>
              <a:rPr lang="en-US"/>
              <a:t>Key to Home Presentation</a:t>
            </a:r>
            <a:endParaRPr lang="en-US" dirty="0"/>
          </a:p>
        </p:txBody>
      </p:sp>
    </p:spTree>
    <p:extLst>
      <p:ext uri="{BB962C8B-B14F-4D97-AF65-F5344CB8AC3E}">
        <p14:creationId xmlns:p14="http://schemas.microsoft.com/office/powerpoint/2010/main" val="4043264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56A641-4298-47AC-AFEB-4209FEAD74E4}"/>
              </a:ext>
            </a:extLst>
          </p:cNvPr>
          <p:cNvSpPr>
            <a:spLocks noGrp="1"/>
          </p:cNvSpPr>
          <p:nvPr>
            <p:ph type="body" sz="quarter" idx="15"/>
          </p:nvPr>
        </p:nvSpPr>
        <p:spPr/>
        <p:txBody>
          <a:bodyPr/>
          <a:lstStyle/>
          <a:p>
            <a:r>
              <a:rPr lang="en-CA" dirty="0"/>
              <a:t>Role of Local Governments</a:t>
            </a:r>
          </a:p>
        </p:txBody>
      </p:sp>
      <p:sp>
        <p:nvSpPr>
          <p:cNvPr id="3" name="Content Placeholder 2">
            <a:extLst>
              <a:ext uri="{FF2B5EF4-FFF2-40B4-BE49-F238E27FC236}">
                <a16:creationId xmlns:a16="http://schemas.microsoft.com/office/drawing/2014/main" id="{2B094FD6-FFE4-4D9F-BA44-E043F314E5CA}"/>
              </a:ext>
            </a:extLst>
          </p:cNvPr>
          <p:cNvSpPr>
            <a:spLocks noGrp="1"/>
          </p:cNvSpPr>
          <p:nvPr>
            <p:ph sz="quarter" idx="18"/>
          </p:nvPr>
        </p:nvSpPr>
        <p:spPr>
          <a:xfrm>
            <a:off x="632163" y="1201302"/>
            <a:ext cx="7906355" cy="3395411"/>
          </a:xfrm>
        </p:spPr>
        <p:txBody>
          <a:bodyPr>
            <a:normAutofit/>
          </a:bodyPr>
          <a:lstStyle/>
          <a:p>
            <a:r>
              <a:rPr lang="en-CA" dirty="0"/>
              <a:t>Inclusive housing requires a combination of land or existing buildings, money, vision, understanding, planning design and building expertise, appropriate zoning, and perhaps paid supports for individuals who live there. No one agency or family has all of those resources.</a:t>
            </a:r>
          </a:p>
          <a:p>
            <a:r>
              <a:rPr lang="en-US" dirty="0"/>
              <a:t>Municipal government can be an ally and enabler of inclusive housing projects through:  </a:t>
            </a:r>
          </a:p>
          <a:p>
            <a:pPr marL="285750" indent="-285750">
              <a:buFont typeface="Arial" panose="020B0604020202020204" pitchFamily="34" charset="0"/>
              <a:buChar char="•"/>
            </a:pPr>
            <a:r>
              <a:rPr lang="en-US" dirty="0"/>
              <a:t>Land-use planning and zoning </a:t>
            </a:r>
          </a:p>
          <a:p>
            <a:pPr marL="285750" indent="-285750">
              <a:buFont typeface="Arial" panose="020B0604020202020204" pitchFamily="34" charset="0"/>
              <a:buChar char="•"/>
            </a:pPr>
            <a:r>
              <a:rPr lang="en-US" dirty="0"/>
              <a:t>Land you could donate, lease or sell </a:t>
            </a:r>
          </a:p>
          <a:p>
            <a:pPr marL="285750" indent="-285750">
              <a:buFont typeface="Arial" panose="020B0604020202020204" pitchFamily="34" charset="0"/>
              <a:buChar char="•"/>
            </a:pPr>
            <a:r>
              <a:rPr lang="en-US" dirty="0"/>
              <a:t>Supporting projects through measures such as tax exemptions, waiving development permit costs and fast-tracking applications</a:t>
            </a:r>
          </a:p>
          <a:p>
            <a:pPr marL="285750" indent="-285750">
              <a:buFont typeface="Arial" panose="020B0604020202020204" pitchFamily="34" charset="0"/>
              <a:buChar char="•"/>
            </a:pPr>
            <a:r>
              <a:rPr lang="en-US" dirty="0"/>
              <a:t>Grants or other ways to support affordable housing</a:t>
            </a:r>
          </a:p>
          <a:p>
            <a:pPr marL="285750" indent="-285750">
              <a:buFont typeface="Arial" panose="020B0604020202020204" pitchFamily="34" charset="0"/>
              <a:buChar char="•"/>
            </a:pPr>
            <a:r>
              <a:rPr lang="en-US" dirty="0">
                <a:solidFill>
                  <a:srgbClr val="FF0000"/>
                </a:solidFill>
              </a:rPr>
              <a:t>Encouraging partnerships.</a:t>
            </a:r>
          </a:p>
        </p:txBody>
      </p:sp>
      <p:sp>
        <p:nvSpPr>
          <p:cNvPr id="4" name="Footer Placeholder 3">
            <a:extLst>
              <a:ext uri="{FF2B5EF4-FFF2-40B4-BE49-F238E27FC236}">
                <a16:creationId xmlns:a16="http://schemas.microsoft.com/office/drawing/2014/main" id="{D32ED7DC-E347-4586-8766-8B8DBDE9D474}"/>
              </a:ext>
            </a:extLst>
          </p:cNvPr>
          <p:cNvSpPr>
            <a:spLocks noGrp="1"/>
          </p:cNvSpPr>
          <p:nvPr>
            <p:ph type="ftr" sz="quarter" idx="19"/>
          </p:nvPr>
        </p:nvSpPr>
        <p:spPr/>
        <p:txBody>
          <a:bodyPr/>
          <a:lstStyle/>
          <a:p>
            <a:r>
              <a:rPr lang="en-US"/>
              <a:t>Key to Home Presentation</a:t>
            </a:r>
            <a:endParaRPr lang="en-US" dirty="0"/>
          </a:p>
        </p:txBody>
      </p:sp>
    </p:spTree>
    <p:extLst>
      <p:ext uri="{BB962C8B-B14F-4D97-AF65-F5344CB8AC3E}">
        <p14:creationId xmlns:p14="http://schemas.microsoft.com/office/powerpoint/2010/main" val="12850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56A641-4298-47AC-AFEB-4209FEAD74E4}"/>
              </a:ext>
            </a:extLst>
          </p:cNvPr>
          <p:cNvSpPr>
            <a:spLocks noGrp="1"/>
          </p:cNvSpPr>
          <p:nvPr>
            <p:ph type="body" sz="quarter" idx="15"/>
          </p:nvPr>
        </p:nvSpPr>
        <p:spPr/>
        <p:txBody>
          <a:bodyPr/>
          <a:lstStyle/>
          <a:p>
            <a:r>
              <a:rPr lang="en-CA" dirty="0"/>
              <a:t>Other Community Partners</a:t>
            </a:r>
          </a:p>
        </p:txBody>
      </p:sp>
      <p:sp>
        <p:nvSpPr>
          <p:cNvPr id="3" name="Content Placeholder 2">
            <a:extLst>
              <a:ext uri="{FF2B5EF4-FFF2-40B4-BE49-F238E27FC236}">
                <a16:creationId xmlns:a16="http://schemas.microsoft.com/office/drawing/2014/main" id="{2B094FD6-FFE4-4D9F-BA44-E043F314E5CA}"/>
              </a:ext>
            </a:extLst>
          </p:cNvPr>
          <p:cNvSpPr>
            <a:spLocks noGrp="1"/>
          </p:cNvSpPr>
          <p:nvPr>
            <p:ph sz="quarter" idx="18"/>
          </p:nvPr>
        </p:nvSpPr>
        <p:spPr>
          <a:xfrm>
            <a:off x="632163" y="1201302"/>
            <a:ext cx="7906355" cy="3395411"/>
          </a:xfrm>
        </p:spPr>
        <p:txBody>
          <a:bodyPr>
            <a:normAutofit/>
          </a:bodyPr>
          <a:lstStyle/>
          <a:p>
            <a:pPr marL="285750" indent="-285750">
              <a:buFont typeface="Arial" panose="020B0604020202020204" pitchFamily="34" charset="0"/>
              <a:buChar char="•"/>
            </a:pPr>
            <a:r>
              <a:rPr lang="en-US" dirty="0"/>
              <a:t>Increasing availability of inclusive housing for people with developmental disabilities is a priority for Inclusion BC and its members and for Community Living BC (CLBC) and its stakeholders. </a:t>
            </a:r>
          </a:p>
          <a:p>
            <a:pPr marL="285750" indent="-285750">
              <a:buFont typeface="Arial" panose="020B0604020202020204" pitchFamily="34" charset="0"/>
              <a:buChar char="•"/>
            </a:pPr>
            <a:r>
              <a:rPr lang="en-US" dirty="0"/>
              <a:t>No one player has all the expertise and capacity to make inclusive housing happen alone.</a:t>
            </a:r>
          </a:p>
          <a:p>
            <a:pPr marL="285750" indent="-285750">
              <a:buFont typeface="Arial" panose="020B0604020202020204" pitchFamily="34" charset="0"/>
              <a:buChar char="•"/>
            </a:pPr>
            <a:r>
              <a:rPr lang="en-US" dirty="0"/>
              <a:t>Collaborations among people and organizations with experience in community living, housing, financing and planning are the way to go. </a:t>
            </a:r>
          </a:p>
          <a:p>
            <a:pPr marL="285750" indent="-285750">
              <a:buFont typeface="Arial" panose="020B0604020202020204" pitchFamily="34" charset="0"/>
              <a:buChar char="•"/>
            </a:pPr>
            <a:r>
              <a:rPr lang="en-US" dirty="0"/>
              <a:t>Inclusive housing requires the understanding and participation of partners including housing providers, developers, municipal planners and many more.</a:t>
            </a:r>
          </a:p>
          <a:p>
            <a:pPr marL="285750" indent="-285750">
              <a:buFont typeface="Arial" panose="020B0604020202020204" pitchFamily="34" charset="0"/>
              <a:buChar char="•"/>
            </a:pPr>
            <a:r>
              <a:rPr lang="en-US" dirty="0"/>
              <a:t>CLBC funds supports for people with developmental disabilities to live, work and participate in their community. However, its mandate does not include creating housing. So we need to help others understand the benefits to our communities of creating affordable and </a:t>
            </a:r>
            <a:r>
              <a:rPr lang="en-US" dirty="0">
                <a:solidFill>
                  <a:srgbClr val="FF0000"/>
                </a:solidFill>
              </a:rPr>
              <a:t>inclusive</a:t>
            </a:r>
            <a:r>
              <a:rPr lang="en-US" dirty="0"/>
              <a:t> housing options for those CLBC serves. Learn more at communityliving.bc.ca/</a:t>
            </a:r>
            <a:r>
              <a:rPr lang="en-US" dirty="0" err="1"/>
              <a:t>InclusiveHousing</a:t>
            </a:r>
            <a:r>
              <a:rPr lang="en-US" dirty="0"/>
              <a:t>.</a:t>
            </a:r>
            <a:endParaRPr lang="en-CA" dirty="0"/>
          </a:p>
        </p:txBody>
      </p:sp>
      <p:sp>
        <p:nvSpPr>
          <p:cNvPr id="4" name="Footer Placeholder 3">
            <a:extLst>
              <a:ext uri="{FF2B5EF4-FFF2-40B4-BE49-F238E27FC236}">
                <a16:creationId xmlns:a16="http://schemas.microsoft.com/office/drawing/2014/main" id="{D32ED7DC-E347-4586-8766-8B8DBDE9D474}"/>
              </a:ext>
            </a:extLst>
          </p:cNvPr>
          <p:cNvSpPr>
            <a:spLocks noGrp="1"/>
          </p:cNvSpPr>
          <p:nvPr>
            <p:ph type="ftr" sz="quarter" idx="19"/>
          </p:nvPr>
        </p:nvSpPr>
        <p:spPr/>
        <p:txBody>
          <a:bodyPr/>
          <a:lstStyle/>
          <a:p>
            <a:r>
              <a:rPr lang="en-US"/>
              <a:t>Key to Home Presentation</a:t>
            </a:r>
            <a:endParaRPr lang="en-US" dirty="0"/>
          </a:p>
        </p:txBody>
      </p:sp>
    </p:spTree>
    <p:extLst>
      <p:ext uri="{BB962C8B-B14F-4D97-AF65-F5344CB8AC3E}">
        <p14:creationId xmlns:p14="http://schemas.microsoft.com/office/powerpoint/2010/main" val="1726567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58B748-9ECB-4BF7-A997-8E9100C88BCC}"/>
              </a:ext>
            </a:extLst>
          </p:cNvPr>
          <p:cNvSpPr>
            <a:spLocks noGrp="1"/>
          </p:cNvSpPr>
          <p:nvPr>
            <p:ph type="body" sz="quarter" idx="15"/>
          </p:nvPr>
        </p:nvSpPr>
        <p:spPr/>
        <p:txBody>
          <a:bodyPr/>
          <a:lstStyle/>
          <a:p>
            <a:r>
              <a:rPr lang="en-CA" dirty="0"/>
              <a:t>Key to Home video</a:t>
            </a:r>
          </a:p>
        </p:txBody>
      </p:sp>
      <p:sp>
        <p:nvSpPr>
          <p:cNvPr id="3" name="Footer Placeholder 2">
            <a:extLst>
              <a:ext uri="{FF2B5EF4-FFF2-40B4-BE49-F238E27FC236}">
                <a16:creationId xmlns:a16="http://schemas.microsoft.com/office/drawing/2014/main" id="{3086597B-DEC6-4892-A39E-6766F34DED20}"/>
              </a:ext>
            </a:extLst>
          </p:cNvPr>
          <p:cNvSpPr>
            <a:spLocks noGrp="1"/>
          </p:cNvSpPr>
          <p:nvPr>
            <p:ph type="ftr" sz="quarter" idx="16"/>
          </p:nvPr>
        </p:nvSpPr>
        <p:spPr/>
        <p:txBody>
          <a:bodyPr/>
          <a:lstStyle/>
          <a:p>
            <a:r>
              <a:rPr lang="en-US"/>
              <a:t>Key to Home Presentation</a:t>
            </a:r>
            <a:endParaRPr lang="en-US" dirty="0"/>
          </a:p>
        </p:txBody>
      </p:sp>
      <p:pic>
        <p:nvPicPr>
          <p:cNvPr id="4" name="Online Media 3" title="KeyToHome">
            <a:hlinkClick r:id="" action="ppaction://media"/>
            <a:extLst>
              <a:ext uri="{FF2B5EF4-FFF2-40B4-BE49-F238E27FC236}">
                <a16:creationId xmlns:a16="http://schemas.microsoft.com/office/drawing/2014/main" id="{8FEA86C1-BF66-4179-9D41-5CF6A11F97FD}"/>
              </a:ext>
            </a:extLst>
          </p:cNvPr>
          <p:cNvPicPr>
            <a:picLocks noRot="1" noChangeAspect="1"/>
          </p:cNvPicPr>
          <p:nvPr>
            <a:videoFile r:link="rId1"/>
          </p:nvPr>
        </p:nvPicPr>
        <p:blipFill>
          <a:blip r:embed="rId4"/>
          <a:stretch>
            <a:fillRect/>
          </a:stretch>
        </p:blipFill>
        <p:spPr>
          <a:xfrm>
            <a:off x="1848897" y="1330045"/>
            <a:ext cx="8376336" cy="4719062"/>
          </a:xfrm>
          <a:prstGeom prst="rect">
            <a:avLst/>
          </a:prstGeom>
        </p:spPr>
      </p:pic>
    </p:spTree>
    <p:extLst>
      <p:ext uri="{BB962C8B-B14F-4D97-AF65-F5344CB8AC3E}">
        <p14:creationId xmlns:p14="http://schemas.microsoft.com/office/powerpoint/2010/main" val="141196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5FE5-45FA-754D-8BAC-4A978148890D}"/>
              </a:ext>
            </a:extLst>
          </p:cNvPr>
          <p:cNvSpPr>
            <a:spLocks noGrp="1"/>
          </p:cNvSpPr>
          <p:nvPr>
            <p:ph type="title"/>
          </p:nvPr>
        </p:nvSpPr>
        <p:spPr/>
        <p:txBody>
          <a:bodyPr>
            <a:normAutofit/>
          </a:bodyPr>
          <a:lstStyle/>
          <a:p>
            <a:r>
              <a:rPr lang="en-US" dirty="0"/>
              <a:t>Thank you</a:t>
            </a:r>
          </a:p>
        </p:txBody>
      </p:sp>
      <p:sp>
        <p:nvSpPr>
          <p:cNvPr id="5" name="Text Placeholder 4"/>
          <p:cNvSpPr>
            <a:spLocks noGrp="1"/>
          </p:cNvSpPr>
          <p:nvPr>
            <p:ph type="body" idx="1"/>
          </p:nvPr>
        </p:nvSpPr>
        <p:spPr/>
        <p:txBody>
          <a:bodyPr/>
          <a:lstStyle/>
          <a:p>
            <a:r>
              <a:rPr lang="en-US" dirty="0"/>
              <a:t>Questions?</a:t>
            </a:r>
          </a:p>
        </p:txBody>
      </p:sp>
    </p:spTree>
    <p:extLst>
      <p:ext uri="{BB962C8B-B14F-4D97-AF65-F5344CB8AC3E}">
        <p14:creationId xmlns:p14="http://schemas.microsoft.com/office/powerpoint/2010/main" val="264413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C1B624E-961D-9749-9703-51E26AD130CA}"/>
              </a:ext>
            </a:extLst>
          </p:cNvPr>
          <p:cNvSpPr>
            <a:spLocks noGrp="1"/>
          </p:cNvSpPr>
          <p:nvPr>
            <p:ph type="body" sz="quarter" idx="15"/>
          </p:nvPr>
        </p:nvSpPr>
        <p:spPr/>
        <p:txBody>
          <a:bodyPr/>
          <a:lstStyle/>
          <a:p>
            <a:r>
              <a:rPr lang="en-CA" dirty="0"/>
              <a:t>Open the door to inclusive housing in BC</a:t>
            </a:r>
          </a:p>
        </p:txBody>
      </p:sp>
      <p:sp>
        <p:nvSpPr>
          <p:cNvPr id="32" name="Content Placeholder 31">
            <a:extLst>
              <a:ext uri="{FF2B5EF4-FFF2-40B4-BE49-F238E27FC236}">
                <a16:creationId xmlns:a16="http://schemas.microsoft.com/office/drawing/2014/main" id="{785B0AA5-D401-AB4C-A81B-FA90C30FEA33}"/>
              </a:ext>
            </a:extLst>
          </p:cNvPr>
          <p:cNvSpPr>
            <a:spLocks noGrp="1"/>
          </p:cNvSpPr>
          <p:nvPr>
            <p:ph sz="quarter" idx="18"/>
          </p:nvPr>
        </p:nvSpPr>
        <p:spPr/>
        <p:txBody>
          <a:bodyPr/>
          <a:lstStyle/>
          <a:p>
            <a:r>
              <a:rPr lang="en-CA" dirty="0"/>
              <a:t>Over </a:t>
            </a:r>
            <a:r>
              <a:rPr lang="en-CA" dirty="0">
                <a:solidFill>
                  <a:srgbClr val="FF0000"/>
                </a:solidFill>
              </a:rPr>
              <a:t>5,000</a:t>
            </a:r>
            <a:r>
              <a:rPr lang="en-CA" dirty="0"/>
              <a:t> adults in BC with developmental disabilities are looking for homes of their own. Inclusive housing means having access to the same choices about where you live as everyone else. It’s the key to independence, stability and belonging.</a:t>
            </a:r>
          </a:p>
          <a:p>
            <a:r>
              <a:rPr lang="en-CA" dirty="0"/>
              <a:t>Learn how you can open the door to inclusive housing in your community.</a:t>
            </a:r>
          </a:p>
        </p:txBody>
      </p:sp>
      <p:sp>
        <p:nvSpPr>
          <p:cNvPr id="24" name="Footer Placeholder 23">
            <a:extLst>
              <a:ext uri="{FF2B5EF4-FFF2-40B4-BE49-F238E27FC236}">
                <a16:creationId xmlns:a16="http://schemas.microsoft.com/office/drawing/2014/main" id="{5D36BB76-3C9A-2047-B2C7-8FABAD2E8B30}"/>
              </a:ext>
            </a:extLst>
          </p:cNvPr>
          <p:cNvSpPr>
            <a:spLocks noGrp="1"/>
          </p:cNvSpPr>
          <p:nvPr>
            <p:ph type="ftr" sz="quarter" idx="19"/>
          </p:nvPr>
        </p:nvSpPr>
        <p:spPr>
          <a:xfrm>
            <a:off x="633600" y="6242400"/>
            <a:ext cx="4114800" cy="365125"/>
          </a:xfrm>
        </p:spPr>
        <p:txBody>
          <a:bodyPr/>
          <a:lstStyle/>
          <a:p>
            <a:r>
              <a:rPr lang="en-CA" dirty="0"/>
              <a:t>Key to Home Presentation</a:t>
            </a:r>
            <a:endParaRPr lang="en-US" dirty="0"/>
          </a:p>
        </p:txBody>
      </p:sp>
    </p:spTree>
    <p:extLst>
      <p:ext uri="{BB962C8B-B14F-4D97-AF65-F5344CB8AC3E}">
        <p14:creationId xmlns:p14="http://schemas.microsoft.com/office/powerpoint/2010/main" val="231389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5FE5-45FA-754D-8BAC-4A978148890D}"/>
              </a:ext>
            </a:extLst>
          </p:cNvPr>
          <p:cNvSpPr>
            <a:spLocks noGrp="1"/>
          </p:cNvSpPr>
          <p:nvPr>
            <p:ph type="title"/>
          </p:nvPr>
        </p:nvSpPr>
        <p:spPr/>
        <p:txBody>
          <a:bodyPr>
            <a:normAutofit/>
          </a:bodyPr>
          <a:lstStyle/>
          <a:p>
            <a:r>
              <a:rPr lang="en-US" dirty="0"/>
              <a:t>What is inclusive housing?</a:t>
            </a:r>
          </a:p>
        </p:txBody>
      </p:sp>
      <p:sp>
        <p:nvSpPr>
          <p:cNvPr id="4" name="Text Placeholder 3">
            <a:extLst>
              <a:ext uri="{FF2B5EF4-FFF2-40B4-BE49-F238E27FC236}">
                <a16:creationId xmlns:a16="http://schemas.microsoft.com/office/drawing/2014/main" id="{A417390A-303E-1E46-865C-A4E40CE2F241}"/>
              </a:ext>
            </a:extLst>
          </p:cNvPr>
          <p:cNvSpPr>
            <a:spLocks noGrp="1"/>
          </p:cNvSpPr>
          <p:nvPr>
            <p:ph type="body" idx="1"/>
          </p:nvPr>
        </p:nvSpPr>
        <p:spPr/>
        <p:txBody>
          <a:bodyPr/>
          <a:lstStyle/>
          <a:p>
            <a:r>
              <a:rPr lang="en-US" dirty="0"/>
              <a:t>It’s housing that is affordable, close to community amenities, physically accessible and most importantly welcoming of people of all abilities, including those with developmental disabilities.</a:t>
            </a:r>
          </a:p>
        </p:txBody>
      </p:sp>
    </p:spTree>
    <p:extLst>
      <p:ext uri="{BB962C8B-B14F-4D97-AF65-F5344CB8AC3E}">
        <p14:creationId xmlns:p14="http://schemas.microsoft.com/office/powerpoint/2010/main" val="324457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56A641-4298-47AC-AFEB-4209FEAD74E4}"/>
              </a:ext>
            </a:extLst>
          </p:cNvPr>
          <p:cNvSpPr>
            <a:spLocks noGrp="1"/>
          </p:cNvSpPr>
          <p:nvPr>
            <p:ph type="body" sz="quarter" idx="15"/>
          </p:nvPr>
        </p:nvSpPr>
        <p:spPr/>
        <p:txBody>
          <a:bodyPr/>
          <a:lstStyle/>
          <a:p>
            <a:r>
              <a:rPr lang="en-CA" dirty="0"/>
              <a:t>Benefits of Inclusive Housing</a:t>
            </a:r>
          </a:p>
        </p:txBody>
      </p:sp>
      <p:sp>
        <p:nvSpPr>
          <p:cNvPr id="3" name="Content Placeholder 2">
            <a:extLst>
              <a:ext uri="{FF2B5EF4-FFF2-40B4-BE49-F238E27FC236}">
                <a16:creationId xmlns:a16="http://schemas.microsoft.com/office/drawing/2014/main" id="{2B094FD6-FFE4-4D9F-BA44-E043F314E5CA}"/>
              </a:ext>
            </a:extLst>
          </p:cNvPr>
          <p:cNvSpPr>
            <a:spLocks noGrp="1"/>
          </p:cNvSpPr>
          <p:nvPr>
            <p:ph sz="quarter" idx="18"/>
          </p:nvPr>
        </p:nvSpPr>
        <p:spPr>
          <a:xfrm>
            <a:off x="632163" y="1201302"/>
            <a:ext cx="7906355" cy="3395411"/>
          </a:xfrm>
        </p:spPr>
        <p:txBody>
          <a:bodyPr/>
          <a:lstStyle/>
          <a:p>
            <a:r>
              <a:rPr lang="en-CA" dirty="0"/>
              <a:t>Housing developments should reflect their communities and the demographics of the population. </a:t>
            </a:r>
          </a:p>
          <a:p>
            <a:r>
              <a:rPr lang="en-US" dirty="0"/>
              <a:t>Welcoming neighbourhoods, towns and cities all benefit from inclusion. The movement to empower and include people with developmental disabilities in our communities is called community living.</a:t>
            </a:r>
          </a:p>
          <a:p>
            <a:r>
              <a:rPr lang="en-US" dirty="0"/>
              <a:t>Examples of the benefits of inclusion abound, for example:</a:t>
            </a:r>
          </a:p>
          <a:p>
            <a:pPr marL="285750" indent="-285750">
              <a:buFont typeface="Arial" panose="020B0604020202020204" pitchFamily="34" charset="0"/>
              <a:buChar char="•"/>
            </a:pPr>
            <a:r>
              <a:rPr lang="en-US" dirty="0"/>
              <a:t>writing and speaking in plain language benefits people who have English as a second language;</a:t>
            </a:r>
          </a:p>
          <a:p>
            <a:pPr marL="285750" indent="-285750">
              <a:buFont typeface="Arial" panose="020B0604020202020204" pitchFamily="34" charset="0"/>
              <a:buChar char="•"/>
            </a:pPr>
            <a:r>
              <a:rPr lang="en-US" dirty="0"/>
              <a:t>accessibility for people who use wheelchairs benefits parents pushing strollers and travellers pulling suitcases;</a:t>
            </a:r>
          </a:p>
          <a:p>
            <a:pPr marL="285750" indent="-285750">
              <a:buFont typeface="Arial" panose="020B0604020202020204" pitchFamily="34" charset="0"/>
              <a:buChar char="•"/>
            </a:pPr>
            <a:r>
              <a:rPr lang="en-US" dirty="0"/>
              <a:t>inclusive employment produces more positive and productive workplaces.</a:t>
            </a:r>
          </a:p>
          <a:p>
            <a:endParaRPr lang="en-CA" dirty="0"/>
          </a:p>
        </p:txBody>
      </p:sp>
      <p:sp>
        <p:nvSpPr>
          <p:cNvPr id="4" name="Footer Placeholder 3">
            <a:extLst>
              <a:ext uri="{FF2B5EF4-FFF2-40B4-BE49-F238E27FC236}">
                <a16:creationId xmlns:a16="http://schemas.microsoft.com/office/drawing/2014/main" id="{D32ED7DC-E347-4586-8766-8B8DBDE9D474}"/>
              </a:ext>
            </a:extLst>
          </p:cNvPr>
          <p:cNvSpPr>
            <a:spLocks noGrp="1"/>
          </p:cNvSpPr>
          <p:nvPr>
            <p:ph type="ftr" sz="quarter" idx="19"/>
          </p:nvPr>
        </p:nvSpPr>
        <p:spPr/>
        <p:txBody>
          <a:bodyPr/>
          <a:lstStyle/>
          <a:p>
            <a:r>
              <a:rPr lang="en-US"/>
              <a:t>Key to Home Presentation</a:t>
            </a:r>
            <a:endParaRPr lang="en-US" dirty="0"/>
          </a:p>
        </p:txBody>
      </p:sp>
    </p:spTree>
    <p:extLst>
      <p:ext uri="{BB962C8B-B14F-4D97-AF65-F5344CB8AC3E}">
        <p14:creationId xmlns:p14="http://schemas.microsoft.com/office/powerpoint/2010/main" val="218815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Placeholder 24" descr="Clouds in the sky over a body of water&#10;&#10;Description automatically generated">
            <a:extLst>
              <a:ext uri="{FF2B5EF4-FFF2-40B4-BE49-F238E27FC236}">
                <a16:creationId xmlns:a16="http://schemas.microsoft.com/office/drawing/2014/main" id="{80D90CD1-0F96-264F-B336-67AF29763C26}"/>
              </a:ext>
            </a:extLst>
          </p:cNvPr>
          <p:cNvPicPr>
            <a:picLocks noGrp="1" noChangeAspect="1"/>
          </p:cNvPicPr>
          <p:nvPr>
            <p:ph type="pic" sz="quarter" idx="10"/>
          </p:nvPr>
        </p:nvPicPr>
        <p:blipFill>
          <a:blip r:embed="rId3"/>
          <a:srcRect l="20868" r="20868"/>
          <a:stretch>
            <a:fillRect/>
          </a:stretch>
        </p:blipFill>
        <p:spPr/>
      </p:pic>
      <p:sp>
        <p:nvSpPr>
          <p:cNvPr id="7" name="Text Placeholder 6">
            <a:extLst>
              <a:ext uri="{FF2B5EF4-FFF2-40B4-BE49-F238E27FC236}">
                <a16:creationId xmlns:a16="http://schemas.microsoft.com/office/drawing/2014/main" id="{92DE7DD5-9CA6-724F-852C-E974BC8C57FF}"/>
              </a:ext>
            </a:extLst>
          </p:cNvPr>
          <p:cNvSpPr>
            <a:spLocks noGrp="1"/>
          </p:cNvSpPr>
          <p:nvPr>
            <p:ph type="body" sz="quarter" idx="13"/>
          </p:nvPr>
        </p:nvSpPr>
        <p:spPr/>
        <p:txBody>
          <a:bodyPr/>
          <a:lstStyle/>
          <a:p>
            <a:r>
              <a:rPr lang="en-US" dirty="0"/>
              <a:t>What it looks like</a:t>
            </a:r>
          </a:p>
        </p:txBody>
      </p:sp>
      <p:sp>
        <p:nvSpPr>
          <p:cNvPr id="8" name="Text Placeholder 7">
            <a:extLst>
              <a:ext uri="{FF2B5EF4-FFF2-40B4-BE49-F238E27FC236}">
                <a16:creationId xmlns:a16="http://schemas.microsoft.com/office/drawing/2014/main" id="{F8EF2743-4DB7-0C4F-B990-05F62D3DCBBD}"/>
              </a:ext>
            </a:extLst>
          </p:cNvPr>
          <p:cNvSpPr>
            <a:spLocks noGrp="1"/>
          </p:cNvSpPr>
          <p:nvPr>
            <p:ph type="body" sz="quarter" idx="15"/>
          </p:nvPr>
        </p:nvSpPr>
        <p:spPr>
          <a:xfrm>
            <a:off x="8841436" y="281027"/>
            <a:ext cx="2775207" cy="636998"/>
          </a:xfrm>
        </p:spPr>
        <p:txBody>
          <a:bodyPr/>
          <a:lstStyle/>
          <a:p>
            <a:r>
              <a:rPr lang="en-US" dirty="0"/>
              <a:t>Affordable</a:t>
            </a:r>
          </a:p>
        </p:txBody>
      </p:sp>
      <p:sp>
        <p:nvSpPr>
          <p:cNvPr id="5" name="Text Placeholder 4">
            <a:extLst>
              <a:ext uri="{FF2B5EF4-FFF2-40B4-BE49-F238E27FC236}">
                <a16:creationId xmlns:a16="http://schemas.microsoft.com/office/drawing/2014/main" id="{27405342-4291-9847-82A1-37696722837B}"/>
              </a:ext>
            </a:extLst>
          </p:cNvPr>
          <p:cNvSpPr>
            <a:spLocks noGrp="1"/>
          </p:cNvSpPr>
          <p:nvPr>
            <p:ph type="body" idx="1"/>
          </p:nvPr>
        </p:nvSpPr>
        <p:spPr/>
        <p:txBody>
          <a:bodyPr>
            <a:normAutofit fontScale="92500" lnSpcReduction="10000"/>
          </a:bodyPr>
          <a:lstStyle/>
          <a:p>
            <a:r>
              <a:rPr lang="en-CA" dirty="0"/>
              <a:t>S</a:t>
            </a:r>
            <a:r>
              <a:rPr lang="en-US" dirty="0"/>
              <a:t>uccessful inclusive housing offers people with developmental disabilities choice in where they live and who they live with. It fosters relationships among people and vibrant community life. It promotes safety and allows individuals to experience life in a neighbourhood. Usually it looks like housing for most other people and needs to be:</a:t>
            </a:r>
            <a:endParaRPr lang="en-CA" dirty="0"/>
          </a:p>
          <a:p>
            <a:endParaRPr lang="en-US" b="1" dirty="0"/>
          </a:p>
        </p:txBody>
      </p:sp>
      <p:sp>
        <p:nvSpPr>
          <p:cNvPr id="10" name="Text Placeholder 9">
            <a:extLst>
              <a:ext uri="{FF2B5EF4-FFF2-40B4-BE49-F238E27FC236}">
                <a16:creationId xmlns:a16="http://schemas.microsoft.com/office/drawing/2014/main" id="{80E778D2-5EB4-1149-891B-1BE5BEBBEA75}"/>
              </a:ext>
            </a:extLst>
          </p:cNvPr>
          <p:cNvSpPr>
            <a:spLocks noGrp="1"/>
          </p:cNvSpPr>
          <p:nvPr>
            <p:ph type="body" sz="quarter" idx="17"/>
          </p:nvPr>
        </p:nvSpPr>
        <p:spPr>
          <a:xfrm>
            <a:off x="8841437" y="2096386"/>
            <a:ext cx="2775207" cy="528222"/>
          </a:xfrm>
        </p:spPr>
        <p:txBody>
          <a:bodyPr/>
          <a:lstStyle/>
          <a:p>
            <a:r>
              <a:rPr lang="en-US" dirty="0"/>
              <a:t>Welcoming and community facing</a:t>
            </a:r>
          </a:p>
        </p:txBody>
      </p:sp>
      <p:sp>
        <p:nvSpPr>
          <p:cNvPr id="12" name="Text Placeholder 11">
            <a:extLst>
              <a:ext uri="{FF2B5EF4-FFF2-40B4-BE49-F238E27FC236}">
                <a16:creationId xmlns:a16="http://schemas.microsoft.com/office/drawing/2014/main" id="{2AE84A1E-C134-0D47-8182-8943C12EEB4F}"/>
              </a:ext>
            </a:extLst>
          </p:cNvPr>
          <p:cNvSpPr>
            <a:spLocks noGrp="1"/>
          </p:cNvSpPr>
          <p:nvPr>
            <p:ph type="body" sz="quarter" idx="19"/>
          </p:nvPr>
        </p:nvSpPr>
        <p:spPr>
          <a:xfrm>
            <a:off x="8841437" y="3802969"/>
            <a:ext cx="2775207" cy="535605"/>
          </a:xfrm>
        </p:spPr>
        <p:txBody>
          <a:bodyPr/>
          <a:lstStyle/>
          <a:p>
            <a:r>
              <a:rPr lang="en-US" dirty="0"/>
              <a:t>Close to community amenities </a:t>
            </a:r>
          </a:p>
        </p:txBody>
      </p:sp>
      <p:sp>
        <p:nvSpPr>
          <p:cNvPr id="3" name="Footer Placeholder 2">
            <a:extLst>
              <a:ext uri="{FF2B5EF4-FFF2-40B4-BE49-F238E27FC236}">
                <a16:creationId xmlns:a16="http://schemas.microsoft.com/office/drawing/2014/main" id="{1730B17D-5A15-C744-AC61-8656E5F4762E}"/>
              </a:ext>
            </a:extLst>
          </p:cNvPr>
          <p:cNvSpPr>
            <a:spLocks noGrp="1"/>
          </p:cNvSpPr>
          <p:nvPr>
            <p:ph type="ftr" sz="quarter" idx="21"/>
          </p:nvPr>
        </p:nvSpPr>
        <p:spPr/>
        <p:txBody>
          <a:bodyPr/>
          <a:lstStyle/>
          <a:p>
            <a:r>
              <a:rPr lang="en-US"/>
              <a:t>Key to Home Presentation</a:t>
            </a:r>
            <a:endParaRPr lang="en-US" dirty="0"/>
          </a:p>
        </p:txBody>
      </p:sp>
      <p:sp>
        <p:nvSpPr>
          <p:cNvPr id="6" name="Text Placeholder 5">
            <a:extLst>
              <a:ext uri="{FF2B5EF4-FFF2-40B4-BE49-F238E27FC236}">
                <a16:creationId xmlns:a16="http://schemas.microsoft.com/office/drawing/2014/main" id="{0BFEFD05-798D-40F6-BE9E-AF0C9C7A0676}"/>
              </a:ext>
            </a:extLst>
          </p:cNvPr>
          <p:cNvSpPr>
            <a:spLocks noGrp="1"/>
          </p:cNvSpPr>
          <p:nvPr>
            <p:ph type="body" idx="16"/>
          </p:nvPr>
        </p:nvSpPr>
        <p:spPr>
          <a:xfrm>
            <a:off x="8841435" y="930162"/>
            <a:ext cx="2775207" cy="654076"/>
          </a:xfrm>
        </p:spPr>
        <p:txBody>
          <a:bodyPr/>
          <a:lstStyle/>
          <a:p>
            <a:endParaRPr lang="en-CA" dirty="0"/>
          </a:p>
        </p:txBody>
      </p:sp>
      <p:sp>
        <p:nvSpPr>
          <p:cNvPr id="15" name="Text Placeholder 14">
            <a:extLst>
              <a:ext uri="{FF2B5EF4-FFF2-40B4-BE49-F238E27FC236}">
                <a16:creationId xmlns:a16="http://schemas.microsoft.com/office/drawing/2014/main" id="{113B224F-75A7-4301-A836-E04EEB8F2294}"/>
              </a:ext>
            </a:extLst>
          </p:cNvPr>
          <p:cNvSpPr>
            <a:spLocks noGrp="1"/>
          </p:cNvSpPr>
          <p:nvPr>
            <p:ph type="body" idx="18"/>
          </p:nvPr>
        </p:nvSpPr>
        <p:spPr>
          <a:xfrm>
            <a:off x="8841437" y="2608534"/>
            <a:ext cx="2775207" cy="528222"/>
          </a:xfrm>
        </p:spPr>
        <p:txBody>
          <a:bodyPr/>
          <a:lstStyle/>
          <a:p>
            <a:endParaRPr lang="en-CA" dirty="0"/>
          </a:p>
        </p:txBody>
      </p:sp>
      <p:sp>
        <p:nvSpPr>
          <p:cNvPr id="17" name="Text Placeholder 16">
            <a:extLst>
              <a:ext uri="{FF2B5EF4-FFF2-40B4-BE49-F238E27FC236}">
                <a16:creationId xmlns:a16="http://schemas.microsoft.com/office/drawing/2014/main" id="{ED0FFF65-3ADE-4B66-8CA0-EBA02A402AF3}"/>
              </a:ext>
            </a:extLst>
          </p:cNvPr>
          <p:cNvSpPr>
            <a:spLocks noGrp="1"/>
          </p:cNvSpPr>
          <p:nvPr>
            <p:ph type="body" idx="20"/>
          </p:nvPr>
        </p:nvSpPr>
        <p:spPr>
          <a:xfrm>
            <a:off x="8841437" y="4297031"/>
            <a:ext cx="2775207" cy="535605"/>
          </a:xfrm>
        </p:spPr>
        <p:txBody>
          <a:bodyPr/>
          <a:lstStyle/>
          <a:p>
            <a:endParaRPr lang="en-CA" dirty="0"/>
          </a:p>
        </p:txBody>
      </p:sp>
      <p:sp>
        <p:nvSpPr>
          <p:cNvPr id="19" name="Text Placeholder 11">
            <a:extLst>
              <a:ext uri="{FF2B5EF4-FFF2-40B4-BE49-F238E27FC236}">
                <a16:creationId xmlns:a16="http://schemas.microsoft.com/office/drawing/2014/main" id="{4B87497E-84E8-4BE3-8281-2BB7DB1ED87B}"/>
              </a:ext>
            </a:extLst>
          </p:cNvPr>
          <p:cNvSpPr txBox="1">
            <a:spLocks/>
          </p:cNvSpPr>
          <p:nvPr/>
        </p:nvSpPr>
        <p:spPr>
          <a:xfrm>
            <a:off x="8841437" y="5001912"/>
            <a:ext cx="2775207" cy="535605"/>
          </a:xfrm>
          <a:prstGeom prst="rect">
            <a:avLst/>
          </a:prstGeom>
        </p:spPr>
        <p:txBody>
          <a:bodyPr vert="horz" lIns="0" tIns="45720" rIns="90000" bIns="45720" rtlCol="0" anchor="b">
            <a:noAutofit/>
          </a:bodyPr>
          <a:lstStyle>
            <a:lvl1pPr marL="0" indent="0" algn="l" defTabSz="914400" rtl="0" eaLnBrk="1" latinLnBrk="0" hangingPunct="1">
              <a:lnSpc>
                <a:spcPct val="120000"/>
              </a:lnSpc>
              <a:spcBef>
                <a:spcPts val="1000"/>
              </a:spcBef>
              <a:buFont typeface="Arial" panose="020B0604020202020204" pitchFamily="34" charset="0"/>
              <a:buNone/>
              <a:defRPr lang="en-US" sz="1600" b="1" i="0" kern="1200" dirty="0" smtClean="0">
                <a:solidFill>
                  <a:schemeClr val="accent3"/>
                </a:solidFill>
                <a:latin typeface="Century Gothic" panose="020B0502020202020204" pitchFamily="34" charset="0"/>
                <a:ea typeface="+mj-ea"/>
                <a:cs typeface="Futura Medium" panose="020B0602020204020303" pitchFamily="34" charset="-79"/>
              </a:defRPr>
            </a:lvl1pPr>
            <a:lvl2pPr marL="457200" indent="0" algn="l" defTabSz="914400" rtl="0" eaLnBrk="1" latinLnBrk="0" hangingPunct="1">
              <a:lnSpc>
                <a:spcPct val="120000"/>
              </a:lnSpc>
              <a:spcBef>
                <a:spcPts val="500"/>
              </a:spcBef>
              <a:buFont typeface="Arial" panose="020B0604020202020204" pitchFamily="34" charset="0"/>
              <a:buNone/>
              <a:defRPr sz="1200" kern="1200">
                <a:solidFill>
                  <a:schemeClr val="tx2"/>
                </a:solidFill>
                <a:latin typeface="Arial"/>
                <a:ea typeface="+mn-ea"/>
                <a:cs typeface="Arial"/>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Arial"/>
                <a:ea typeface="+mn-ea"/>
                <a:cs typeface="Arial"/>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Arial"/>
                <a:ea typeface="+mn-ea"/>
                <a:cs typeface="Arial"/>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solidFill>
                  <a:srgbClr val="FF0000"/>
                </a:solidFill>
              </a:rPr>
              <a:t>Accessible</a:t>
            </a:r>
          </a:p>
        </p:txBody>
      </p:sp>
    </p:spTree>
    <p:extLst>
      <p:ext uri="{BB962C8B-B14F-4D97-AF65-F5344CB8AC3E}">
        <p14:creationId xmlns:p14="http://schemas.microsoft.com/office/powerpoint/2010/main" val="4239115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61EF06C-AE05-7146-AF00-DF1B3B8BD1B9}"/>
              </a:ext>
            </a:extLst>
          </p:cNvPr>
          <p:cNvSpPr>
            <a:spLocks noGrp="1"/>
          </p:cNvSpPr>
          <p:nvPr>
            <p:ph sz="quarter" idx="16"/>
          </p:nvPr>
        </p:nvSpPr>
        <p:spPr>
          <a:xfrm>
            <a:off x="5852391" y="1723300"/>
            <a:ext cx="5543003" cy="3260180"/>
          </a:xfrm>
        </p:spPr>
        <p:txBody>
          <a:bodyPr>
            <a:normAutofit/>
          </a:bodyPr>
          <a:lstStyle/>
          <a:p>
            <a:r>
              <a:rPr lang="en-US" dirty="0"/>
              <a:t>Choice and control over living space is fundamental to the concept of home and to quality of life.</a:t>
            </a:r>
          </a:p>
          <a:p>
            <a:endParaRPr lang="en-US" dirty="0"/>
          </a:p>
        </p:txBody>
      </p:sp>
      <p:sp>
        <p:nvSpPr>
          <p:cNvPr id="2" name="Footer Placeholder 1">
            <a:extLst>
              <a:ext uri="{FF2B5EF4-FFF2-40B4-BE49-F238E27FC236}">
                <a16:creationId xmlns:a16="http://schemas.microsoft.com/office/drawing/2014/main" id="{06A9DA10-B705-B548-B9D3-C8DA2DD63EB7}"/>
              </a:ext>
            </a:extLst>
          </p:cNvPr>
          <p:cNvSpPr>
            <a:spLocks noGrp="1"/>
          </p:cNvSpPr>
          <p:nvPr>
            <p:ph type="ftr" sz="quarter" idx="21"/>
          </p:nvPr>
        </p:nvSpPr>
        <p:spPr>
          <a:xfrm>
            <a:off x="633600" y="6241514"/>
            <a:ext cx="3895025" cy="365125"/>
          </a:xfrm>
        </p:spPr>
        <p:txBody>
          <a:bodyPr/>
          <a:lstStyle/>
          <a:p>
            <a:r>
              <a:rPr lang="en-US"/>
              <a:t>Key to Home Presentation</a:t>
            </a:r>
            <a:endParaRPr lang="en-US" dirty="0"/>
          </a:p>
        </p:txBody>
      </p:sp>
      <p:sp>
        <p:nvSpPr>
          <p:cNvPr id="5" name="Text Placeholder 4"/>
          <p:cNvSpPr>
            <a:spLocks noGrp="1"/>
          </p:cNvSpPr>
          <p:nvPr>
            <p:ph type="body" sz="quarter" idx="15"/>
          </p:nvPr>
        </p:nvSpPr>
        <p:spPr/>
        <p:txBody>
          <a:bodyPr/>
          <a:lstStyle/>
          <a:p>
            <a:r>
              <a:rPr lang="en-US" dirty="0"/>
              <a:t>Elements of Inclusive Housing</a:t>
            </a:r>
          </a:p>
        </p:txBody>
      </p:sp>
      <p:sp>
        <p:nvSpPr>
          <p:cNvPr id="18" name="Content Placeholder 17"/>
          <p:cNvSpPr>
            <a:spLocks noGrp="1"/>
          </p:cNvSpPr>
          <p:nvPr>
            <p:ph sz="quarter" idx="20"/>
          </p:nvPr>
        </p:nvSpPr>
        <p:spPr/>
        <p:txBody>
          <a:bodyPr/>
          <a:lstStyle/>
          <a:p>
            <a:r>
              <a:rPr lang="en-US" b="1" dirty="0">
                <a:solidFill>
                  <a:schemeClr val="accent1"/>
                </a:solidFill>
              </a:rPr>
              <a:t>Choice</a:t>
            </a:r>
          </a:p>
          <a:p>
            <a:pPr lvl="1"/>
            <a:r>
              <a:rPr lang="en-US" b="0" dirty="0">
                <a:solidFill>
                  <a:schemeClr val="tx2"/>
                </a:solidFill>
              </a:rPr>
              <a:t>Accessibility</a:t>
            </a:r>
          </a:p>
          <a:p>
            <a:pPr lvl="1"/>
            <a:r>
              <a:rPr lang="en-US" b="0" dirty="0">
                <a:solidFill>
                  <a:schemeClr val="tx2"/>
                </a:solidFill>
              </a:rPr>
              <a:t>Ratio</a:t>
            </a:r>
          </a:p>
          <a:p>
            <a:r>
              <a:rPr lang="en-US" dirty="0"/>
              <a:t>Diversity</a:t>
            </a:r>
          </a:p>
          <a:p>
            <a:r>
              <a:rPr lang="en-US" dirty="0"/>
              <a:t>Sustainability</a:t>
            </a:r>
          </a:p>
          <a:p>
            <a:endParaRPr lang="en-US" dirty="0"/>
          </a:p>
        </p:txBody>
      </p:sp>
    </p:spTree>
    <p:extLst>
      <p:ext uri="{BB962C8B-B14F-4D97-AF65-F5344CB8AC3E}">
        <p14:creationId xmlns:p14="http://schemas.microsoft.com/office/powerpoint/2010/main" val="1726502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61EF06C-AE05-7146-AF00-DF1B3B8BD1B9}"/>
              </a:ext>
            </a:extLst>
          </p:cNvPr>
          <p:cNvSpPr>
            <a:spLocks noGrp="1"/>
          </p:cNvSpPr>
          <p:nvPr>
            <p:ph sz="quarter" idx="16"/>
          </p:nvPr>
        </p:nvSpPr>
        <p:spPr>
          <a:xfrm>
            <a:off x="5852391" y="1723300"/>
            <a:ext cx="5543003" cy="3260180"/>
          </a:xfrm>
        </p:spPr>
        <p:txBody>
          <a:bodyPr>
            <a:normAutofit/>
          </a:bodyPr>
          <a:lstStyle/>
          <a:p>
            <a:r>
              <a:rPr lang="en-US" dirty="0"/>
              <a:t>Housing must meet basic requirements that give people access to both their homes and to their community.</a:t>
            </a:r>
          </a:p>
          <a:p>
            <a:endParaRPr lang="en-US" dirty="0"/>
          </a:p>
        </p:txBody>
      </p:sp>
      <p:sp>
        <p:nvSpPr>
          <p:cNvPr id="2" name="Footer Placeholder 1">
            <a:extLst>
              <a:ext uri="{FF2B5EF4-FFF2-40B4-BE49-F238E27FC236}">
                <a16:creationId xmlns:a16="http://schemas.microsoft.com/office/drawing/2014/main" id="{06A9DA10-B705-B548-B9D3-C8DA2DD63EB7}"/>
              </a:ext>
            </a:extLst>
          </p:cNvPr>
          <p:cNvSpPr>
            <a:spLocks noGrp="1"/>
          </p:cNvSpPr>
          <p:nvPr>
            <p:ph type="ftr" sz="quarter" idx="21"/>
          </p:nvPr>
        </p:nvSpPr>
        <p:spPr>
          <a:xfrm>
            <a:off x="633600" y="6241514"/>
            <a:ext cx="3895025" cy="365125"/>
          </a:xfrm>
        </p:spPr>
        <p:txBody>
          <a:bodyPr/>
          <a:lstStyle/>
          <a:p>
            <a:r>
              <a:rPr lang="en-US"/>
              <a:t>Key to Home Presentation</a:t>
            </a:r>
            <a:endParaRPr lang="en-US" dirty="0"/>
          </a:p>
        </p:txBody>
      </p:sp>
      <p:sp>
        <p:nvSpPr>
          <p:cNvPr id="5" name="Text Placeholder 4"/>
          <p:cNvSpPr>
            <a:spLocks noGrp="1"/>
          </p:cNvSpPr>
          <p:nvPr>
            <p:ph type="body" sz="quarter" idx="15"/>
          </p:nvPr>
        </p:nvSpPr>
        <p:spPr/>
        <p:txBody>
          <a:bodyPr/>
          <a:lstStyle/>
          <a:p>
            <a:r>
              <a:rPr lang="en-US" dirty="0"/>
              <a:t>Elements of Inclusive Housing</a:t>
            </a:r>
          </a:p>
        </p:txBody>
      </p:sp>
      <p:sp>
        <p:nvSpPr>
          <p:cNvPr id="18" name="Content Placeholder 17"/>
          <p:cNvSpPr>
            <a:spLocks noGrp="1"/>
          </p:cNvSpPr>
          <p:nvPr>
            <p:ph sz="quarter" idx="20"/>
          </p:nvPr>
        </p:nvSpPr>
        <p:spPr>
          <a:xfrm>
            <a:off x="633601" y="1722643"/>
            <a:ext cx="4593720" cy="4389438"/>
          </a:xfrm>
        </p:spPr>
        <p:txBody>
          <a:bodyPr/>
          <a:lstStyle/>
          <a:p>
            <a:pPr lvl="1"/>
            <a:r>
              <a:rPr lang="en-US" b="0" dirty="0">
                <a:solidFill>
                  <a:schemeClr val="tx2"/>
                </a:solidFill>
              </a:rPr>
              <a:t>Choice</a:t>
            </a:r>
          </a:p>
          <a:p>
            <a:pPr lvl="1"/>
            <a:r>
              <a:rPr lang="en-US" dirty="0"/>
              <a:t>Accessibility</a:t>
            </a:r>
          </a:p>
          <a:p>
            <a:pPr lvl="1"/>
            <a:r>
              <a:rPr lang="en-US" b="0" dirty="0">
                <a:solidFill>
                  <a:schemeClr val="tx2"/>
                </a:solidFill>
              </a:rPr>
              <a:t>Ratio</a:t>
            </a:r>
          </a:p>
          <a:p>
            <a:r>
              <a:rPr lang="en-US" dirty="0"/>
              <a:t>Diversity</a:t>
            </a:r>
          </a:p>
          <a:p>
            <a:r>
              <a:rPr lang="en-US" dirty="0"/>
              <a:t>Sustainability</a:t>
            </a:r>
          </a:p>
          <a:p>
            <a:endParaRPr lang="en-US" dirty="0"/>
          </a:p>
        </p:txBody>
      </p:sp>
    </p:spTree>
    <p:extLst>
      <p:ext uri="{BB962C8B-B14F-4D97-AF65-F5344CB8AC3E}">
        <p14:creationId xmlns:p14="http://schemas.microsoft.com/office/powerpoint/2010/main" val="72779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61EF06C-AE05-7146-AF00-DF1B3B8BD1B9}"/>
              </a:ext>
            </a:extLst>
          </p:cNvPr>
          <p:cNvSpPr>
            <a:spLocks noGrp="1"/>
          </p:cNvSpPr>
          <p:nvPr>
            <p:ph sz="quarter" idx="16"/>
          </p:nvPr>
        </p:nvSpPr>
        <p:spPr>
          <a:xfrm>
            <a:off x="5852391" y="1723300"/>
            <a:ext cx="5543003" cy="3260180"/>
          </a:xfrm>
        </p:spPr>
        <p:txBody>
          <a:bodyPr>
            <a:normAutofit/>
          </a:bodyPr>
          <a:lstStyle/>
          <a:p>
            <a:r>
              <a:rPr lang="en-US" dirty="0"/>
              <a:t>Ratio of people with and without disabilities: Inclusion is not defined by a hard ratio and is dependent on the size of the development, the neighbourhood it is located in, and how opportunities for inclusion are built in and created.</a:t>
            </a:r>
          </a:p>
          <a:p>
            <a:endParaRPr lang="en-US" dirty="0"/>
          </a:p>
        </p:txBody>
      </p:sp>
      <p:sp>
        <p:nvSpPr>
          <p:cNvPr id="2" name="Footer Placeholder 1">
            <a:extLst>
              <a:ext uri="{FF2B5EF4-FFF2-40B4-BE49-F238E27FC236}">
                <a16:creationId xmlns:a16="http://schemas.microsoft.com/office/drawing/2014/main" id="{06A9DA10-B705-B548-B9D3-C8DA2DD63EB7}"/>
              </a:ext>
            </a:extLst>
          </p:cNvPr>
          <p:cNvSpPr>
            <a:spLocks noGrp="1"/>
          </p:cNvSpPr>
          <p:nvPr>
            <p:ph type="ftr" sz="quarter" idx="21"/>
          </p:nvPr>
        </p:nvSpPr>
        <p:spPr>
          <a:xfrm>
            <a:off x="633600" y="6241514"/>
            <a:ext cx="3895025" cy="365125"/>
          </a:xfrm>
        </p:spPr>
        <p:txBody>
          <a:bodyPr/>
          <a:lstStyle/>
          <a:p>
            <a:r>
              <a:rPr lang="en-US"/>
              <a:t>Key to Home Presentation</a:t>
            </a:r>
            <a:endParaRPr lang="en-US" dirty="0"/>
          </a:p>
        </p:txBody>
      </p:sp>
      <p:sp>
        <p:nvSpPr>
          <p:cNvPr id="5" name="Text Placeholder 4"/>
          <p:cNvSpPr>
            <a:spLocks noGrp="1"/>
          </p:cNvSpPr>
          <p:nvPr>
            <p:ph type="body" sz="quarter" idx="15"/>
          </p:nvPr>
        </p:nvSpPr>
        <p:spPr/>
        <p:txBody>
          <a:bodyPr/>
          <a:lstStyle/>
          <a:p>
            <a:r>
              <a:rPr lang="en-US" dirty="0"/>
              <a:t>Elements of Inclusive Housing</a:t>
            </a:r>
          </a:p>
        </p:txBody>
      </p:sp>
      <p:sp>
        <p:nvSpPr>
          <p:cNvPr id="18" name="Content Placeholder 17"/>
          <p:cNvSpPr>
            <a:spLocks noGrp="1"/>
          </p:cNvSpPr>
          <p:nvPr>
            <p:ph sz="quarter" idx="20"/>
          </p:nvPr>
        </p:nvSpPr>
        <p:spPr>
          <a:xfrm>
            <a:off x="633601" y="1722643"/>
            <a:ext cx="4898520" cy="4389438"/>
          </a:xfrm>
        </p:spPr>
        <p:txBody>
          <a:bodyPr/>
          <a:lstStyle/>
          <a:p>
            <a:r>
              <a:rPr lang="en-US" dirty="0"/>
              <a:t>Choice</a:t>
            </a:r>
          </a:p>
          <a:p>
            <a:pPr lvl="1"/>
            <a:r>
              <a:rPr lang="en-US" b="0" dirty="0">
                <a:solidFill>
                  <a:schemeClr val="tx2"/>
                </a:solidFill>
              </a:rPr>
              <a:t>Accessibility</a:t>
            </a:r>
          </a:p>
          <a:p>
            <a:pPr lvl="1"/>
            <a:r>
              <a:rPr lang="en-US" dirty="0"/>
              <a:t>Ratio</a:t>
            </a:r>
          </a:p>
          <a:p>
            <a:r>
              <a:rPr lang="en-US" dirty="0"/>
              <a:t>Diversity</a:t>
            </a:r>
          </a:p>
          <a:p>
            <a:r>
              <a:rPr lang="en-US" dirty="0"/>
              <a:t>Sustainability</a:t>
            </a:r>
          </a:p>
          <a:p>
            <a:endParaRPr lang="en-US" dirty="0"/>
          </a:p>
        </p:txBody>
      </p:sp>
    </p:spTree>
    <p:extLst>
      <p:ext uri="{BB962C8B-B14F-4D97-AF65-F5344CB8AC3E}">
        <p14:creationId xmlns:p14="http://schemas.microsoft.com/office/powerpoint/2010/main" val="409008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61EF06C-AE05-7146-AF00-DF1B3B8BD1B9}"/>
              </a:ext>
            </a:extLst>
          </p:cNvPr>
          <p:cNvSpPr>
            <a:spLocks noGrp="1"/>
          </p:cNvSpPr>
          <p:nvPr>
            <p:ph sz="quarter" idx="16"/>
          </p:nvPr>
        </p:nvSpPr>
        <p:spPr>
          <a:xfrm>
            <a:off x="5852391" y="1723300"/>
            <a:ext cx="5543003" cy="3260180"/>
          </a:xfrm>
        </p:spPr>
        <p:txBody>
          <a:bodyPr>
            <a:normAutofit/>
          </a:bodyPr>
          <a:lstStyle/>
          <a:p>
            <a:r>
              <a:rPr lang="en-US" dirty="0">
                <a:solidFill>
                  <a:srgbClr val="FF0000"/>
                </a:solidFill>
              </a:rPr>
              <a:t>Housing reflects the diversity of the community. Individuals have a wide range of backgrounds, interests, preferences, and support needs.</a:t>
            </a:r>
          </a:p>
          <a:p>
            <a:endParaRPr lang="en-US" dirty="0"/>
          </a:p>
        </p:txBody>
      </p:sp>
      <p:sp>
        <p:nvSpPr>
          <p:cNvPr id="2" name="Footer Placeholder 1">
            <a:extLst>
              <a:ext uri="{FF2B5EF4-FFF2-40B4-BE49-F238E27FC236}">
                <a16:creationId xmlns:a16="http://schemas.microsoft.com/office/drawing/2014/main" id="{06A9DA10-B705-B548-B9D3-C8DA2DD63EB7}"/>
              </a:ext>
            </a:extLst>
          </p:cNvPr>
          <p:cNvSpPr>
            <a:spLocks noGrp="1"/>
          </p:cNvSpPr>
          <p:nvPr>
            <p:ph type="ftr" sz="quarter" idx="21"/>
          </p:nvPr>
        </p:nvSpPr>
        <p:spPr>
          <a:xfrm>
            <a:off x="633600" y="6241514"/>
            <a:ext cx="3895025" cy="365125"/>
          </a:xfrm>
        </p:spPr>
        <p:txBody>
          <a:bodyPr/>
          <a:lstStyle/>
          <a:p>
            <a:r>
              <a:rPr lang="en-US"/>
              <a:t>Key to Home Presentation</a:t>
            </a:r>
            <a:endParaRPr lang="en-US" dirty="0"/>
          </a:p>
        </p:txBody>
      </p:sp>
      <p:sp>
        <p:nvSpPr>
          <p:cNvPr id="5" name="Text Placeholder 4"/>
          <p:cNvSpPr>
            <a:spLocks noGrp="1"/>
          </p:cNvSpPr>
          <p:nvPr>
            <p:ph type="body" sz="quarter" idx="15"/>
          </p:nvPr>
        </p:nvSpPr>
        <p:spPr/>
        <p:txBody>
          <a:bodyPr/>
          <a:lstStyle/>
          <a:p>
            <a:r>
              <a:rPr lang="en-US" dirty="0"/>
              <a:t>Elements of Inclusive Housing</a:t>
            </a:r>
          </a:p>
        </p:txBody>
      </p:sp>
      <p:sp>
        <p:nvSpPr>
          <p:cNvPr id="18" name="Content Placeholder 17"/>
          <p:cNvSpPr>
            <a:spLocks noGrp="1"/>
          </p:cNvSpPr>
          <p:nvPr>
            <p:ph sz="quarter" idx="20"/>
          </p:nvPr>
        </p:nvSpPr>
        <p:spPr>
          <a:xfrm>
            <a:off x="633601" y="1722643"/>
            <a:ext cx="4959480" cy="4389438"/>
          </a:xfrm>
        </p:spPr>
        <p:txBody>
          <a:bodyPr/>
          <a:lstStyle/>
          <a:p>
            <a:r>
              <a:rPr lang="en-US" dirty="0"/>
              <a:t>Choice</a:t>
            </a:r>
          </a:p>
          <a:p>
            <a:pPr lvl="1"/>
            <a:r>
              <a:rPr lang="en-US" b="0" dirty="0">
                <a:solidFill>
                  <a:schemeClr val="tx2"/>
                </a:solidFill>
              </a:rPr>
              <a:t>Accessibility</a:t>
            </a:r>
          </a:p>
          <a:p>
            <a:pPr lvl="1"/>
            <a:r>
              <a:rPr lang="en-US" b="0" dirty="0">
                <a:solidFill>
                  <a:schemeClr val="tx2"/>
                </a:solidFill>
              </a:rPr>
              <a:t>Ratio</a:t>
            </a:r>
          </a:p>
          <a:p>
            <a:r>
              <a:rPr lang="en-US" b="1" dirty="0">
                <a:solidFill>
                  <a:schemeClr val="accent1"/>
                </a:solidFill>
              </a:rPr>
              <a:t>Diversity</a:t>
            </a:r>
          </a:p>
          <a:p>
            <a:r>
              <a:rPr lang="en-US" dirty="0"/>
              <a:t>Sustainability</a:t>
            </a:r>
          </a:p>
          <a:p>
            <a:endParaRPr lang="en-US" dirty="0"/>
          </a:p>
        </p:txBody>
      </p:sp>
    </p:spTree>
    <p:extLst>
      <p:ext uri="{BB962C8B-B14F-4D97-AF65-F5344CB8AC3E}">
        <p14:creationId xmlns:p14="http://schemas.microsoft.com/office/powerpoint/2010/main" val="2383990676"/>
      </p:ext>
    </p:extLst>
  </p:cSld>
  <p:clrMapOvr>
    <a:masterClrMapping/>
  </p:clrMapOvr>
</p:sld>
</file>

<file path=ppt/theme/theme1.xml><?xml version="1.0" encoding="utf-8"?>
<a:theme xmlns:a="http://schemas.openxmlformats.org/drawingml/2006/main" name="Office Theme">
  <a:themeElements>
    <a:clrScheme name="CLBC">
      <a:dk1>
        <a:srgbClr val="372A80"/>
      </a:dk1>
      <a:lt1>
        <a:srgbClr val="FFFFFF"/>
      </a:lt1>
      <a:dk2>
        <a:srgbClr val="6C6C6C"/>
      </a:dk2>
      <a:lt2>
        <a:srgbClr val="FFF2D7"/>
      </a:lt2>
      <a:accent1>
        <a:srgbClr val="372A80"/>
      </a:accent1>
      <a:accent2>
        <a:srgbClr val="47328C"/>
      </a:accent2>
      <a:accent3>
        <a:srgbClr val="00BD9E"/>
      </a:accent3>
      <a:accent4>
        <a:srgbClr val="00A88D"/>
      </a:accent4>
      <a:accent5>
        <a:srgbClr val="00D2AE"/>
      </a:accent5>
      <a:accent6>
        <a:srgbClr val="FFF2D7"/>
      </a:accent6>
      <a:hlink>
        <a:srgbClr val="00D2AE"/>
      </a:hlink>
      <a:folHlink>
        <a:srgbClr val="FF4E8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664_KeytoHome_v2.1" id="{229399D2-C4EE-954C-BB17-D5F2797E71B3}" vid="{5518D5AF-42C1-9B43-BFB6-7D31B4F69E2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KeytoHome_Template for presentations to municipal councils</Template>
  <TotalTime>394</TotalTime>
  <Words>810</Words>
  <Application>Microsoft Office PowerPoint</Application>
  <PresentationFormat>Widescreen</PresentationFormat>
  <Paragraphs>98</Paragraphs>
  <Slides>15</Slides>
  <Notes>8</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Custom Design</vt:lpstr>
      <vt:lpstr>Open the Doors to inclusive housing</vt:lpstr>
      <vt:lpstr>PowerPoint Presentation</vt:lpstr>
      <vt:lpstr>What is inclusive housing?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inclusive housing stories</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Patricia CLBC:EX</dc:creator>
  <cp:lastModifiedBy>Rae, Christopher CLBC:EX</cp:lastModifiedBy>
  <cp:revision>26</cp:revision>
  <dcterms:created xsi:type="dcterms:W3CDTF">2020-11-07T00:48:43Z</dcterms:created>
  <dcterms:modified xsi:type="dcterms:W3CDTF">2020-11-30T15:33:34Z</dcterms:modified>
</cp:coreProperties>
</file>